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2" r:id="rId1"/>
  </p:sldMasterIdLst>
  <p:notesMasterIdLst>
    <p:notesMasterId r:id="rId62"/>
  </p:notesMasterIdLst>
  <p:sldIdLst>
    <p:sldId id="482" r:id="rId2"/>
    <p:sldId id="483" r:id="rId3"/>
    <p:sldId id="375" r:id="rId4"/>
    <p:sldId id="416" r:id="rId5"/>
    <p:sldId id="376" r:id="rId6"/>
    <p:sldId id="377" r:id="rId7"/>
    <p:sldId id="417" r:id="rId8"/>
    <p:sldId id="378" r:id="rId9"/>
    <p:sldId id="379" r:id="rId10"/>
    <p:sldId id="418" r:id="rId11"/>
    <p:sldId id="419" r:id="rId12"/>
    <p:sldId id="420" r:id="rId13"/>
    <p:sldId id="433" r:id="rId14"/>
    <p:sldId id="380" r:id="rId15"/>
    <p:sldId id="411" r:id="rId16"/>
    <p:sldId id="412" r:id="rId17"/>
    <p:sldId id="413" r:id="rId18"/>
    <p:sldId id="381" r:id="rId19"/>
    <p:sldId id="382" r:id="rId20"/>
    <p:sldId id="383" r:id="rId21"/>
    <p:sldId id="405" r:id="rId22"/>
    <p:sldId id="415" r:id="rId23"/>
    <p:sldId id="414" r:id="rId24"/>
    <p:sldId id="406" r:id="rId25"/>
    <p:sldId id="407" r:id="rId26"/>
    <p:sldId id="408" r:id="rId27"/>
    <p:sldId id="409" r:id="rId28"/>
    <p:sldId id="410" r:id="rId29"/>
    <p:sldId id="384" r:id="rId30"/>
    <p:sldId id="385" r:id="rId31"/>
    <p:sldId id="386" r:id="rId32"/>
    <p:sldId id="387" r:id="rId33"/>
    <p:sldId id="388" r:id="rId34"/>
    <p:sldId id="389" r:id="rId35"/>
    <p:sldId id="421" r:id="rId36"/>
    <p:sldId id="422" r:id="rId37"/>
    <p:sldId id="423" r:id="rId38"/>
    <p:sldId id="424" r:id="rId39"/>
    <p:sldId id="425" r:id="rId40"/>
    <p:sldId id="426" r:id="rId41"/>
    <p:sldId id="427" r:id="rId42"/>
    <p:sldId id="428" r:id="rId43"/>
    <p:sldId id="429" r:id="rId44"/>
    <p:sldId id="430" r:id="rId45"/>
    <p:sldId id="495" r:id="rId46"/>
    <p:sldId id="496" r:id="rId47"/>
    <p:sldId id="497" r:id="rId48"/>
    <p:sldId id="390" r:id="rId49"/>
    <p:sldId id="392" r:id="rId50"/>
    <p:sldId id="434" r:id="rId51"/>
    <p:sldId id="435" r:id="rId52"/>
    <p:sldId id="436" r:id="rId53"/>
    <p:sldId id="437" r:id="rId54"/>
    <p:sldId id="393" r:id="rId55"/>
    <p:sldId id="438" r:id="rId56"/>
    <p:sldId id="439" r:id="rId57"/>
    <p:sldId id="440" r:id="rId58"/>
    <p:sldId id="441" r:id="rId59"/>
    <p:sldId id="442" r:id="rId60"/>
    <p:sldId id="403" r:id="rId61"/>
  </p:sldIdLst>
  <p:sldSz cx="12192000" cy="9144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AFFFF"/>
    <a:srgbClr val="F3FFFF"/>
    <a:srgbClr val="E1FFFF"/>
    <a:srgbClr val="CCFFFF"/>
    <a:srgbClr val="008000"/>
    <a:srgbClr val="008080"/>
    <a:srgbClr val="00B050"/>
    <a:srgbClr val="99FF33"/>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6" autoAdjust="0"/>
    <p:restoredTop sz="96727" autoAdjust="0"/>
  </p:normalViewPr>
  <p:slideViewPr>
    <p:cSldViewPr>
      <p:cViewPr varScale="1">
        <p:scale>
          <a:sx n="86" d="100"/>
          <a:sy n="86" d="100"/>
        </p:scale>
        <p:origin x="1026" y="96"/>
      </p:cViewPr>
      <p:guideLst>
        <p:guide orient="horz" pos="2880"/>
        <p:guide pos="384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6661" tIns="48331" rIns="96661" bIns="48331" rtlCol="0"/>
          <a:lstStyle>
            <a:lvl1pPr algn="l">
              <a:defRPr sz="1300"/>
            </a:lvl1pPr>
          </a:lstStyle>
          <a:p>
            <a:endParaRPr lang="vi-VN"/>
          </a:p>
        </p:txBody>
      </p:sp>
      <p:sp>
        <p:nvSpPr>
          <p:cNvPr id="3" name="Date Placeholder 2"/>
          <p:cNvSpPr>
            <a:spLocks noGrp="1"/>
          </p:cNvSpPr>
          <p:nvPr>
            <p:ph type="dt" idx="1"/>
          </p:nvPr>
        </p:nvSpPr>
        <p:spPr>
          <a:xfrm>
            <a:off x="3850443" y="0"/>
            <a:ext cx="2945659" cy="496332"/>
          </a:xfrm>
          <a:prstGeom prst="rect">
            <a:avLst/>
          </a:prstGeom>
        </p:spPr>
        <p:txBody>
          <a:bodyPr vert="horz" lIns="96661" tIns="48331" rIns="96661" bIns="48331" rtlCol="0"/>
          <a:lstStyle>
            <a:lvl1pPr algn="r">
              <a:defRPr sz="1300"/>
            </a:lvl1pPr>
          </a:lstStyle>
          <a:p>
            <a:fld id="{B82B2AFD-C8E2-4CE3-9C26-87ED9F1C06A3}" type="datetimeFigureOut">
              <a:rPr lang="vi-VN" smtClean="0"/>
              <a:pPr/>
              <a:t>17/04/2025</a:t>
            </a:fld>
            <a:endParaRPr lang="vi-VN"/>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6661" tIns="48331" rIns="96661" bIns="48331" rtlCol="0" anchor="ctr"/>
          <a:lstStyle/>
          <a:p>
            <a:endParaRPr lang="vi-VN"/>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9428584"/>
            <a:ext cx="2945659" cy="496332"/>
          </a:xfrm>
          <a:prstGeom prst="rect">
            <a:avLst/>
          </a:prstGeom>
        </p:spPr>
        <p:txBody>
          <a:bodyPr vert="horz" lIns="96661" tIns="48331" rIns="96661" bIns="48331" rtlCol="0" anchor="b"/>
          <a:lstStyle>
            <a:lvl1pPr algn="l">
              <a:defRPr sz="1300"/>
            </a:lvl1pPr>
          </a:lstStyle>
          <a:p>
            <a:endParaRPr lang="vi-VN"/>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6661" tIns="48331" rIns="96661" bIns="48331" rtlCol="0" anchor="b"/>
          <a:lstStyle>
            <a:lvl1pPr algn="r">
              <a:defRPr sz="1300"/>
            </a:lvl1pPr>
          </a:lstStyle>
          <a:p>
            <a:fld id="{E27057A2-F386-4614-A870-3ED175532581}" type="slidenum">
              <a:rPr lang="vi-VN" smtClean="0"/>
              <a:pPr/>
              <a:t>‹#›</a:t>
            </a:fld>
            <a:endParaRPr lang="vi-VN"/>
          </a:p>
        </p:txBody>
      </p:sp>
    </p:spTree>
    <p:extLst>
      <p:ext uri="{BB962C8B-B14F-4D97-AF65-F5344CB8AC3E}">
        <p14:creationId xmlns:p14="http://schemas.microsoft.com/office/powerpoint/2010/main" val="312411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B3C78D-8EBF-4614-BAC3-FB5E8FF84382}" type="datetime1">
              <a:rPr lang="en-US" smtClean="0"/>
              <a:pPr/>
              <a:t>17/04/2025</a:t>
            </a:fld>
            <a:endParaRPr lang="en-US"/>
          </a:p>
        </p:txBody>
      </p:sp>
      <p:sp>
        <p:nvSpPr>
          <p:cNvPr id="5" name="Footer Placeholder 4"/>
          <p:cNvSpPr>
            <a:spLocks noGrp="1"/>
          </p:cNvSpPr>
          <p:nvPr>
            <p:ph type="ftr" sz="quarter" idx="11"/>
          </p:nvPr>
        </p:nvSpPr>
        <p:spPr/>
        <p:txBody>
          <a:bodyPr/>
          <a:lstStyle/>
          <a:p>
            <a:r>
              <a:rPr lang="vi-VN"/>
              <a:t>HỒ SƠ NĂNG LỰC</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1">
            <a:extLst>
              <a:ext uri="{FF2B5EF4-FFF2-40B4-BE49-F238E27FC236}">
                <a16:creationId xmlns:a16="http://schemas.microsoft.com/office/drawing/2014/main" id="{30E5A5B6-F0BE-45BD-8BA7-8122CFE47686}"/>
              </a:ext>
            </a:extLst>
          </p:cNvPr>
          <p:cNvSpPr txBox="1">
            <a:spLocks/>
          </p:cNvSpPr>
          <p:nvPr userDrawn="1"/>
        </p:nvSpPr>
        <p:spPr>
          <a:xfrm>
            <a:off x="1896533" y="0"/>
            <a:ext cx="10295467" cy="838200"/>
          </a:xfrm>
          <a:prstGeom prst="rect">
            <a:avLst/>
          </a:prstGeom>
          <a:gradFill>
            <a:gsLst>
              <a:gs pos="100000">
                <a:srgbClr val="00B0F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ctr" defTabSz="914400" rtl="0" eaLnBrk="1" latinLnBrk="0" hangingPunct="1">
              <a:spcBef>
                <a:spcPct val="0"/>
              </a:spcBef>
              <a:buNone/>
              <a:defRPr lang="en-US" sz="2000" kern="1200" dirty="0">
                <a:solidFill>
                  <a:schemeClr val="tx1"/>
                </a:solidFill>
                <a:latin typeface="Times New Roman" pitchFamily="18" charset="0"/>
                <a:ea typeface="+mj-ea"/>
                <a:cs typeface="Times New Roman" pitchFamily="18" charset="0"/>
              </a:defRPr>
            </a:lvl1pPr>
          </a:lstStyle>
          <a:p>
            <a:r>
              <a:rPr lang="en-US" sz="2000" b="1" dirty="0"/>
              <a:t>CÔNG TY CỔ PHẦN ĐIỆN T.H.T VIỆT NAM</a:t>
            </a:r>
          </a:p>
        </p:txBody>
      </p:sp>
    </p:spTree>
    <p:extLst>
      <p:ext uri="{BB962C8B-B14F-4D97-AF65-F5344CB8AC3E}">
        <p14:creationId xmlns:p14="http://schemas.microsoft.com/office/powerpoint/2010/main" val="345968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34A9C-0A4E-4605-AD4E-E12AA90A939A}" type="datetime1">
              <a:rPr lang="en-US" smtClean="0"/>
              <a:pPr/>
              <a:t>17/04/2025</a:t>
            </a:fld>
            <a:endParaRPr lang="en-US"/>
          </a:p>
        </p:txBody>
      </p:sp>
      <p:sp>
        <p:nvSpPr>
          <p:cNvPr id="5" name="Footer Placeholder 4"/>
          <p:cNvSpPr>
            <a:spLocks noGrp="1"/>
          </p:cNvSpPr>
          <p:nvPr>
            <p:ph type="ftr" sz="quarter" idx="11"/>
          </p:nvPr>
        </p:nvSpPr>
        <p:spPr/>
        <p:txBody>
          <a:bodyPr/>
          <a:lstStyle/>
          <a:p>
            <a:r>
              <a:rPr lang="vi-VN"/>
              <a:t>HỒ SƠ NĂNG LỰC</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232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B24E64-A871-493E-85BE-33D730845B33}" type="datetime1">
              <a:rPr lang="en-US" smtClean="0"/>
              <a:pPr/>
              <a:t>17/04/2025</a:t>
            </a:fld>
            <a:endParaRPr lang="en-US"/>
          </a:p>
        </p:txBody>
      </p:sp>
      <p:sp>
        <p:nvSpPr>
          <p:cNvPr id="5" name="Footer Placeholder 4"/>
          <p:cNvSpPr>
            <a:spLocks noGrp="1"/>
          </p:cNvSpPr>
          <p:nvPr>
            <p:ph type="ftr" sz="quarter" idx="11"/>
          </p:nvPr>
        </p:nvSpPr>
        <p:spPr/>
        <p:txBody>
          <a:bodyPr/>
          <a:lstStyle/>
          <a:p>
            <a:r>
              <a:rPr lang="vi-VN"/>
              <a:t>HỒ SƠ NĂNG LỰC</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5566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6533" y="0"/>
            <a:ext cx="10295467" cy="838200"/>
          </a:xfrm>
          <a:gradFill>
            <a:gsLst>
              <a:gs pos="100000">
                <a:srgbClr val="00B0F0"/>
              </a:gs>
              <a:gs pos="0">
                <a:schemeClr val="bg1">
                  <a:alpha val="96000"/>
                </a:schemeClr>
              </a:gs>
              <a:gs pos="0">
                <a:schemeClr val="bg1"/>
              </a:gs>
            </a:gsLst>
            <a:lin ang="0" scaled="1"/>
          </a:gradFill>
          <a:ln w="0">
            <a:noFill/>
          </a:ln>
        </p:spPr>
        <p:txBody>
          <a:bodyPr vert="horz" lIns="91440" tIns="45720" rIns="91440" bIns="45720" rtlCol="0" anchor="ctr">
            <a:normAutofit/>
          </a:bodyPr>
          <a:lstStyle>
            <a:lvl1pPr>
              <a:defRPr lang="en-US" dirty="0">
                <a:solidFill>
                  <a:schemeClr val="tx1"/>
                </a:solidFill>
              </a:defRPr>
            </a:lvl1pPr>
          </a:lstStyle>
          <a:p>
            <a:pPr lvl="0"/>
            <a:r>
              <a:rPr lang="en-US" dirty="0"/>
              <a:t>Click to edit Master title style</a:t>
            </a:r>
          </a:p>
        </p:txBody>
      </p:sp>
      <p:sp>
        <p:nvSpPr>
          <p:cNvPr id="5" name="Footer Placeholder 4"/>
          <p:cNvSpPr>
            <a:spLocks noGrp="1"/>
          </p:cNvSpPr>
          <p:nvPr>
            <p:ph type="ftr" sz="quarter" idx="11"/>
          </p:nvPr>
        </p:nvSpPr>
        <p:spPr>
          <a:xfrm>
            <a:off x="541867" y="8610601"/>
            <a:ext cx="3860800" cy="334433"/>
          </a:xfrm>
        </p:spPr>
        <p:txBody>
          <a:bodyPr/>
          <a:lstStyle>
            <a:lvl1pPr>
              <a:defRPr>
                <a:latin typeface="Times New Roman" pitchFamily="18" charset="0"/>
                <a:cs typeface="Times New Roman" pitchFamily="18" charset="0"/>
              </a:defRPr>
            </a:lvl1pPr>
          </a:lstStyle>
          <a:p>
            <a:pPr algn="l"/>
            <a:r>
              <a:rPr lang="en-US" dirty="0"/>
              <a:t>HỒ SƠ NĂNG LỰC</a:t>
            </a:r>
          </a:p>
        </p:txBody>
      </p:sp>
      <p:sp>
        <p:nvSpPr>
          <p:cNvPr id="6" name="Slide Number Placeholder 5"/>
          <p:cNvSpPr>
            <a:spLocks noGrp="1"/>
          </p:cNvSpPr>
          <p:nvPr>
            <p:ph type="sldNum" sz="quarter" idx="12"/>
          </p:nvPr>
        </p:nvSpPr>
        <p:spPr>
          <a:xfrm>
            <a:off x="4741333" y="8610600"/>
            <a:ext cx="2844800" cy="304800"/>
          </a:xfrm>
        </p:spPr>
        <p:txBody>
          <a:bodyPr/>
          <a:lstStyle>
            <a:lvl1pPr algn="ctr">
              <a:defRPr/>
            </a:lvl1pPr>
          </a:lstStyle>
          <a:p>
            <a:fld id="{B6F15528-21DE-4FAA-801E-634DDDAF4B2B}" type="slidenum">
              <a:rPr lang="en-US" smtClean="0"/>
              <a:pPr/>
              <a:t>‹#›</a:t>
            </a:fld>
            <a:endParaRPr lang="en-US" dirty="0"/>
          </a:p>
        </p:txBody>
      </p:sp>
      <p:sp>
        <p:nvSpPr>
          <p:cNvPr id="7" name="Footer Placeholder 4"/>
          <p:cNvSpPr txBox="1">
            <a:spLocks/>
          </p:cNvSpPr>
          <p:nvPr userDrawn="1"/>
        </p:nvSpPr>
        <p:spPr>
          <a:xfrm>
            <a:off x="8263467" y="8610600"/>
            <a:ext cx="3318933" cy="3344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Dientht.vn</a:t>
            </a:r>
          </a:p>
        </p:txBody>
      </p:sp>
      <p:sp>
        <p:nvSpPr>
          <p:cNvPr id="10" name="Text Placeholder 2"/>
          <p:cNvSpPr>
            <a:spLocks noGrp="1"/>
          </p:cNvSpPr>
          <p:nvPr>
            <p:ph idx="1" hasCustomPrompt="1"/>
          </p:nvPr>
        </p:nvSpPr>
        <p:spPr>
          <a:xfrm>
            <a:off x="541867" y="990601"/>
            <a:ext cx="10972800" cy="380999"/>
          </a:xfrm>
          <a:prstGeom prst="rect">
            <a:avLst/>
          </a:prstGeom>
        </p:spPr>
        <p:txBody>
          <a:bodyPr vert="horz" lIns="91440" tIns="45720" rIns="91440" bIns="45720" rtlCol="0">
            <a:normAutofit/>
          </a:bodyPr>
          <a:lstStyle>
            <a:lvl1pPr marL="0" indent="0">
              <a:buNone/>
              <a:defRPr sz="1400" b="1">
                <a:latin typeface="Times New Roman" pitchFamily="18" charset="0"/>
                <a:cs typeface="Times New Roman" pitchFamily="18" charset="0"/>
              </a:defRPr>
            </a:lvl1pPr>
          </a:lstStyle>
          <a:p>
            <a:pPr lvl="0"/>
            <a:r>
              <a:rPr lang="en-US" dirty="0"/>
              <a:t>Click to edit Master text styles</a:t>
            </a:r>
          </a:p>
        </p:txBody>
      </p:sp>
      <p:sp>
        <p:nvSpPr>
          <p:cNvPr id="11" name="Text Placeholder 2"/>
          <p:cNvSpPr>
            <a:spLocks noGrp="1"/>
          </p:cNvSpPr>
          <p:nvPr>
            <p:ph idx="13" hasCustomPrompt="1"/>
          </p:nvPr>
        </p:nvSpPr>
        <p:spPr>
          <a:xfrm>
            <a:off x="541867" y="1371601"/>
            <a:ext cx="10972800" cy="380999"/>
          </a:xfrm>
          <a:prstGeom prst="rect">
            <a:avLst/>
          </a:prstGeom>
        </p:spPr>
        <p:txBody>
          <a:bodyPr vert="horz" lIns="91440" tIns="45720" rIns="91440" bIns="45720" rtlCol="0">
            <a:normAutofit/>
          </a:bodyPr>
          <a:lstStyle>
            <a:lvl1pPr>
              <a:defRPr sz="1300" b="0">
                <a:latin typeface="Times New Roman" pitchFamily="18" charset="0"/>
                <a:cs typeface="Times New Roman" pitchFamily="18" charset="0"/>
              </a:defRPr>
            </a:lvl1pPr>
          </a:lstStyle>
          <a:p>
            <a:pPr lvl="0"/>
            <a:r>
              <a:rPr lang="en-US" dirty="0"/>
              <a:t>Click to edit Master text styles</a:t>
            </a:r>
          </a:p>
        </p:txBody>
      </p:sp>
    </p:spTree>
    <p:extLst>
      <p:ext uri="{BB962C8B-B14F-4D97-AF65-F5344CB8AC3E}">
        <p14:creationId xmlns:p14="http://schemas.microsoft.com/office/powerpoint/2010/main" val="195298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860075-E526-4D87-B683-28592A081EBC}" type="datetime1">
              <a:rPr lang="en-US" smtClean="0"/>
              <a:pPr/>
              <a:t>17/04/2025</a:t>
            </a:fld>
            <a:endParaRPr lang="en-US" dirty="0"/>
          </a:p>
        </p:txBody>
      </p:sp>
      <p:sp>
        <p:nvSpPr>
          <p:cNvPr id="5" name="Footer Placeholder 4"/>
          <p:cNvSpPr>
            <a:spLocks noGrp="1"/>
          </p:cNvSpPr>
          <p:nvPr>
            <p:ph type="ftr" sz="quarter" idx="11"/>
          </p:nvPr>
        </p:nvSpPr>
        <p:spPr/>
        <p:txBody>
          <a:bodyPr/>
          <a:lstStyle/>
          <a:p>
            <a:r>
              <a:rPr lang="vi-VN"/>
              <a:t>HỒ SƠ NĂNG LỰC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6583942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F7AAD-BF50-4CD3-8D77-3BD203CAC2BC}" type="datetime1">
              <a:rPr lang="en-US" smtClean="0"/>
              <a:pPr/>
              <a:t>17/04/2025</a:t>
            </a:fld>
            <a:endParaRPr lang="en-US"/>
          </a:p>
        </p:txBody>
      </p:sp>
      <p:sp>
        <p:nvSpPr>
          <p:cNvPr id="5" name="Footer Placeholder 4"/>
          <p:cNvSpPr>
            <a:spLocks noGrp="1"/>
          </p:cNvSpPr>
          <p:nvPr>
            <p:ph type="ftr" sz="quarter" idx="11"/>
          </p:nvPr>
        </p:nvSpPr>
        <p:spPr/>
        <p:txBody>
          <a:bodyPr/>
          <a:lstStyle/>
          <a:p>
            <a:r>
              <a:rPr lang="vi-VN"/>
              <a:t>HỒ SƠ NĂNG LỰC</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146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860075-E526-4D87-B683-28592A081EBC}" type="datetime1">
              <a:rPr lang="en-US" smtClean="0"/>
              <a:pPr/>
              <a:t>17/04/2025</a:t>
            </a:fld>
            <a:endParaRPr lang="en-US" dirty="0"/>
          </a:p>
        </p:txBody>
      </p:sp>
      <p:sp>
        <p:nvSpPr>
          <p:cNvPr id="6" name="Footer Placeholder 5"/>
          <p:cNvSpPr>
            <a:spLocks noGrp="1"/>
          </p:cNvSpPr>
          <p:nvPr>
            <p:ph type="ftr" sz="quarter" idx="11"/>
          </p:nvPr>
        </p:nvSpPr>
        <p:spPr/>
        <p:txBody>
          <a:bodyPr/>
          <a:lstStyle/>
          <a:p>
            <a:r>
              <a:rPr lang="vi-VN"/>
              <a:t>HỒ SƠ NĂNG LỰC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4596065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D9D4B4-821E-4B1C-9B85-C6EA52EDCC7D}" type="datetime1">
              <a:rPr lang="en-US" smtClean="0"/>
              <a:pPr/>
              <a:t>17/04/2025</a:t>
            </a:fld>
            <a:endParaRPr lang="en-US"/>
          </a:p>
        </p:txBody>
      </p:sp>
      <p:sp>
        <p:nvSpPr>
          <p:cNvPr id="8" name="Footer Placeholder 7"/>
          <p:cNvSpPr>
            <a:spLocks noGrp="1"/>
          </p:cNvSpPr>
          <p:nvPr>
            <p:ph type="ftr" sz="quarter" idx="11"/>
          </p:nvPr>
        </p:nvSpPr>
        <p:spPr/>
        <p:txBody>
          <a:bodyPr/>
          <a:lstStyle/>
          <a:p>
            <a:r>
              <a:rPr lang="vi-VN"/>
              <a:t>HỒ SƠ NĂNG LỰC</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300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9A7A2C-CA40-46CA-897D-F343D89CE455}" type="datetime1">
              <a:rPr lang="en-US" smtClean="0"/>
              <a:pPr/>
              <a:t>17/04/2025</a:t>
            </a:fld>
            <a:endParaRPr lang="en-US"/>
          </a:p>
        </p:txBody>
      </p:sp>
      <p:sp>
        <p:nvSpPr>
          <p:cNvPr id="4" name="Footer Placeholder 3"/>
          <p:cNvSpPr>
            <a:spLocks noGrp="1"/>
          </p:cNvSpPr>
          <p:nvPr>
            <p:ph type="ftr" sz="quarter" idx="11"/>
          </p:nvPr>
        </p:nvSpPr>
        <p:spPr/>
        <p:txBody>
          <a:bodyPr/>
          <a:lstStyle/>
          <a:p>
            <a:r>
              <a:rPr lang="vi-VN"/>
              <a:t>HỒ SƠ NĂNG LỰC</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48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EF297-0083-4478-B74D-DE67588DAFE5}" type="datetime1">
              <a:rPr lang="en-US" smtClean="0"/>
              <a:pPr/>
              <a:t>17/04/2025</a:t>
            </a:fld>
            <a:endParaRPr lang="en-US"/>
          </a:p>
        </p:txBody>
      </p:sp>
      <p:sp>
        <p:nvSpPr>
          <p:cNvPr id="3" name="Footer Placeholder 2"/>
          <p:cNvSpPr>
            <a:spLocks noGrp="1"/>
          </p:cNvSpPr>
          <p:nvPr>
            <p:ph type="ftr" sz="quarter" idx="11"/>
          </p:nvPr>
        </p:nvSpPr>
        <p:spPr/>
        <p:txBody>
          <a:bodyPr/>
          <a:lstStyle/>
          <a:p>
            <a:r>
              <a:rPr lang="vi-VN"/>
              <a:t>HỒ SƠ NĂNG LỰC</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734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F66BD9A1-41BE-4219-82AF-16495293C5FC}" type="datetime1">
              <a:rPr lang="en-US" smtClean="0"/>
              <a:pPr/>
              <a:t>17/04/2025</a:t>
            </a:fld>
            <a:endParaRPr lang="en-US"/>
          </a:p>
        </p:txBody>
      </p:sp>
      <p:sp>
        <p:nvSpPr>
          <p:cNvPr id="6" name="Footer Placeholder 5"/>
          <p:cNvSpPr>
            <a:spLocks noGrp="1"/>
          </p:cNvSpPr>
          <p:nvPr>
            <p:ph type="ftr" sz="quarter" idx="11"/>
          </p:nvPr>
        </p:nvSpPr>
        <p:spPr/>
        <p:txBody>
          <a:bodyPr/>
          <a:lstStyle/>
          <a:p>
            <a:r>
              <a:rPr lang="vi-VN"/>
              <a:t>HỒ SƠ NĂNG LỰC</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782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87860075-E526-4D87-B683-28592A081EBC}" type="datetime1">
              <a:rPr lang="en-US" smtClean="0"/>
              <a:pPr/>
              <a:t>17/04/2025</a:t>
            </a:fld>
            <a:endParaRPr lang="en-US" dirty="0"/>
          </a:p>
        </p:txBody>
      </p:sp>
      <p:sp>
        <p:nvSpPr>
          <p:cNvPr id="6" name="Footer Placeholder 5"/>
          <p:cNvSpPr>
            <a:spLocks noGrp="1"/>
          </p:cNvSpPr>
          <p:nvPr>
            <p:ph type="ftr" sz="quarter" idx="11"/>
          </p:nvPr>
        </p:nvSpPr>
        <p:spPr/>
        <p:txBody>
          <a:bodyPr/>
          <a:lstStyle/>
          <a:p>
            <a:r>
              <a:rPr lang="vi-VN"/>
              <a:t>HỒ SƠ NĂNG LỰC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5002575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7860075-E526-4D87-B683-28592A081EBC}" type="datetime1">
              <a:rPr lang="en-US" smtClean="0"/>
              <a:pPr/>
              <a:t>17/04/2025</a:t>
            </a:fld>
            <a:endParaRPr lang="en-US" dirty="0"/>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vi-VN"/>
              <a:t>HỒ SƠ NĂNG LỰC</a:t>
            </a:r>
            <a:endParaRPr lang="en-US" dirty="0"/>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dirty="0"/>
          </a:p>
        </p:txBody>
      </p:sp>
      <p:pic>
        <p:nvPicPr>
          <p:cNvPr id="7" name="Picture 6" descr="Graphic3">
            <a:extLst>
              <a:ext uri="{FF2B5EF4-FFF2-40B4-BE49-F238E27FC236}">
                <a16:creationId xmlns:a16="http://schemas.microsoft.com/office/drawing/2014/main" id="{507AB773-2F8E-4605-96A0-0087EA02B448}"/>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89653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771904"/>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 id="2147484454" r:id="rId12"/>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3.pn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CBFA66-283F-48D8-A04B-A282A31C15B0}"/>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
        <p:nvSpPr>
          <p:cNvPr id="7" name="Title 6">
            <a:extLst>
              <a:ext uri="{FF2B5EF4-FFF2-40B4-BE49-F238E27FC236}">
                <a16:creationId xmlns:a16="http://schemas.microsoft.com/office/drawing/2014/main" id="{33DEDEA0-FF70-4C87-8FDA-3E1284ED1602}"/>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PHÂN LOẠI</a:t>
            </a:r>
          </a:p>
        </p:txBody>
      </p:sp>
      <p:pic>
        <p:nvPicPr>
          <p:cNvPr id="9" name="Picture 8">
            <a:extLst>
              <a:ext uri="{FF2B5EF4-FFF2-40B4-BE49-F238E27FC236}">
                <a16:creationId xmlns:a16="http://schemas.microsoft.com/office/drawing/2014/main" id="{3CDC4EF0-7F23-4EC1-B7FC-DBFAC8759831}"/>
              </a:ext>
            </a:extLst>
          </p:cNvPr>
          <p:cNvPicPr>
            <a:picLocks noChangeAspect="1"/>
          </p:cNvPicPr>
          <p:nvPr/>
        </p:nvPicPr>
        <p:blipFill>
          <a:blip r:embed="rId2"/>
          <a:stretch>
            <a:fillRect/>
          </a:stretch>
        </p:blipFill>
        <p:spPr>
          <a:xfrm>
            <a:off x="1600200" y="1524000"/>
            <a:ext cx="1042307" cy="1068885"/>
          </a:xfrm>
          <a:prstGeom prst="rect">
            <a:avLst/>
          </a:prstGeom>
        </p:spPr>
      </p:pic>
      <p:sp>
        <p:nvSpPr>
          <p:cNvPr id="11" name="TextBox 10">
            <a:extLst>
              <a:ext uri="{FF2B5EF4-FFF2-40B4-BE49-F238E27FC236}">
                <a16:creationId xmlns:a16="http://schemas.microsoft.com/office/drawing/2014/main" id="{61235719-F004-4358-96E7-FEEE76C92F64}"/>
              </a:ext>
            </a:extLst>
          </p:cNvPr>
          <p:cNvSpPr txBox="1"/>
          <p:nvPr/>
        </p:nvSpPr>
        <p:spPr>
          <a:xfrm>
            <a:off x="990600" y="2967933"/>
            <a:ext cx="2486424" cy="369332"/>
          </a:xfrm>
          <a:prstGeom prst="rect">
            <a:avLst/>
          </a:prstGeom>
          <a:noFill/>
        </p:spPr>
        <p:txBody>
          <a:bodyPr wrap="square">
            <a:spAutoFit/>
          </a:bodyPr>
          <a:lstStyle/>
          <a:p>
            <a:pPr algn="ctr"/>
            <a:r>
              <a:rPr lang="en-US" sz="900" b="1" dirty="0">
                <a:latin typeface="Times New Roman" panose="02020603050405020304" pitchFamily="18" charset="0"/>
                <a:cs typeface="Times New Roman" panose="02020603050405020304" pitchFamily="18" charset="0"/>
              </a:rPr>
              <a:t>ĐẦU CÁP CO NHIỆT TRUNG THẾ TRONG NHÀ 24KV (Tr 1-7)</a:t>
            </a:r>
          </a:p>
        </p:txBody>
      </p:sp>
      <p:pic>
        <p:nvPicPr>
          <p:cNvPr id="12" name="Picture 11">
            <a:extLst>
              <a:ext uri="{FF2B5EF4-FFF2-40B4-BE49-F238E27FC236}">
                <a16:creationId xmlns:a16="http://schemas.microsoft.com/office/drawing/2014/main" id="{8B897643-DCBF-4E0C-ACE8-82447B8E32F2}"/>
              </a:ext>
            </a:extLst>
          </p:cNvPr>
          <p:cNvPicPr>
            <a:picLocks noChangeAspect="1"/>
          </p:cNvPicPr>
          <p:nvPr/>
        </p:nvPicPr>
        <p:blipFill>
          <a:blip r:embed="rId2"/>
          <a:stretch>
            <a:fillRect/>
          </a:stretch>
        </p:blipFill>
        <p:spPr>
          <a:xfrm>
            <a:off x="5197398" y="1524000"/>
            <a:ext cx="1042307" cy="1068885"/>
          </a:xfrm>
          <a:prstGeom prst="rect">
            <a:avLst/>
          </a:prstGeom>
        </p:spPr>
      </p:pic>
      <p:sp>
        <p:nvSpPr>
          <p:cNvPr id="13" name="TextBox 12">
            <a:extLst>
              <a:ext uri="{FF2B5EF4-FFF2-40B4-BE49-F238E27FC236}">
                <a16:creationId xmlns:a16="http://schemas.microsoft.com/office/drawing/2014/main" id="{580688AA-F5E4-4D9F-B930-92D2C322FF9A}"/>
              </a:ext>
            </a:extLst>
          </p:cNvPr>
          <p:cNvSpPr txBox="1"/>
          <p:nvPr/>
        </p:nvSpPr>
        <p:spPr>
          <a:xfrm>
            <a:off x="4330838" y="2875162"/>
            <a:ext cx="2775426" cy="369332"/>
          </a:xfrm>
          <a:prstGeom prst="rect">
            <a:avLst/>
          </a:prstGeom>
          <a:noFill/>
        </p:spPr>
        <p:txBody>
          <a:bodyPr wrap="square">
            <a:spAutoFit/>
          </a:bodyPr>
          <a:lstStyle/>
          <a:p>
            <a:pPr algn="ctr"/>
            <a:r>
              <a:rPr lang="en-US" sz="900" b="1" dirty="0">
                <a:latin typeface="Times New Roman" panose="02020603050405020304" pitchFamily="18" charset="0"/>
                <a:cs typeface="Times New Roman" panose="02020603050405020304" pitchFamily="18" charset="0"/>
              </a:rPr>
              <a:t>ĐẦU CÁP CO NHIỆT TRUNG THẾ NGOÀI NHÀ 24KV (Tr8-12)</a:t>
            </a:r>
          </a:p>
        </p:txBody>
      </p:sp>
      <p:sp>
        <p:nvSpPr>
          <p:cNvPr id="15" name="TextBox 14">
            <a:extLst>
              <a:ext uri="{FF2B5EF4-FFF2-40B4-BE49-F238E27FC236}">
                <a16:creationId xmlns:a16="http://schemas.microsoft.com/office/drawing/2014/main" id="{38486758-F9A7-4E87-A6F9-584528D1E814}"/>
              </a:ext>
            </a:extLst>
          </p:cNvPr>
          <p:cNvSpPr txBox="1"/>
          <p:nvPr/>
        </p:nvSpPr>
        <p:spPr>
          <a:xfrm>
            <a:off x="8176885" y="2855203"/>
            <a:ext cx="2429521" cy="230832"/>
          </a:xfrm>
          <a:prstGeom prst="rect">
            <a:avLst/>
          </a:prstGeom>
          <a:noFill/>
        </p:spPr>
        <p:txBody>
          <a:bodyPr wrap="square">
            <a:spAutoFit/>
          </a:bodyPr>
          <a:lstStyle/>
          <a:p>
            <a:pPr algn="ctr"/>
            <a:r>
              <a:rPr lang="en-US" sz="900" b="1" dirty="0">
                <a:latin typeface="Times New Roman" panose="02020603050405020304" pitchFamily="18" charset="0"/>
                <a:cs typeface="Times New Roman" panose="02020603050405020304" pitchFamily="18" charset="0"/>
              </a:rPr>
              <a:t>ĐẦU CÁP CO NHIỆT HẠ THẾ (Tr 13)</a:t>
            </a:r>
          </a:p>
        </p:txBody>
      </p:sp>
      <p:pic>
        <p:nvPicPr>
          <p:cNvPr id="16" name="Picture 15">
            <a:extLst>
              <a:ext uri="{FF2B5EF4-FFF2-40B4-BE49-F238E27FC236}">
                <a16:creationId xmlns:a16="http://schemas.microsoft.com/office/drawing/2014/main" id="{F886175F-3611-4566-9CA5-F50611CA5E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162" y="1835506"/>
            <a:ext cx="995787" cy="757379"/>
          </a:xfrm>
          <a:prstGeom prst="rect">
            <a:avLst/>
          </a:prstGeom>
        </p:spPr>
      </p:pic>
      <p:pic>
        <p:nvPicPr>
          <p:cNvPr id="17" name="Picture 16">
            <a:extLst>
              <a:ext uri="{FF2B5EF4-FFF2-40B4-BE49-F238E27FC236}">
                <a16:creationId xmlns:a16="http://schemas.microsoft.com/office/drawing/2014/main" id="{03663BF8-D72A-49C6-90F0-B635096093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4289" y="3962400"/>
            <a:ext cx="1007978" cy="990410"/>
          </a:xfrm>
          <a:prstGeom prst="rect">
            <a:avLst/>
          </a:prstGeom>
        </p:spPr>
      </p:pic>
      <p:sp>
        <p:nvSpPr>
          <p:cNvPr id="18" name="TextBox 17">
            <a:extLst>
              <a:ext uri="{FF2B5EF4-FFF2-40B4-BE49-F238E27FC236}">
                <a16:creationId xmlns:a16="http://schemas.microsoft.com/office/drawing/2014/main" id="{FE4A4D71-A118-47BF-855D-BB99DB4FC97D}"/>
              </a:ext>
            </a:extLst>
          </p:cNvPr>
          <p:cNvSpPr txBox="1"/>
          <p:nvPr/>
        </p:nvSpPr>
        <p:spPr>
          <a:xfrm>
            <a:off x="809766" y="5061077"/>
            <a:ext cx="2309531" cy="369332"/>
          </a:xfrm>
          <a:prstGeom prst="rect">
            <a:avLst/>
          </a:prstGeom>
          <a:noFill/>
        </p:spPr>
        <p:txBody>
          <a:bodyPr wrap="square">
            <a:spAutoFit/>
          </a:bodyPr>
          <a:lstStyle/>
          <a:p>
            <a:pPr algn="ctr"/>
            <a:r>
              <a:rPr lang="en-US" sz="900" b="1" dirty="0">
                <a:latin typeface="Times New Roman" panose="02020603050405020304" pitchFamily="18" charset="0"/>
                <a:cs typeface="Times New Roman" panose="02020603050405020304" pitchFamily="18" charset="0"/>
              </a:rPr>
              <a:t>ĐẦU CÁP CO NGUỘI TRUNG THẾ TRONG NHÀ QTIII (Tr 14-17)</a:t>
            </a:r>
          </a:p>
        </p:txBody>
      </p:sp>
      <p:pic>
        <p:nvPicPr>
          <p:cNvPr id="19" name="Picture 18">
            <a:extLst>
              <a:ext uri="{FF2B5EF4-FFF2-40B4-BE49-F238E27FC236}">
                <a16:creationId xmlns:a16="http://schemas.microsoft.com/office/drawing/2014/main" id="{19715153-7128-4CAB-8B91-8E34C3FC59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3939114"/>
            <a:ext cx="990600" cy="1036982"/>
          </a:xfrm>
          <a:prstGeom prst="rect">
            <a:avLst/>
          </a:prstGeom>
        </p:spPr>
      </p:pic>
      <p:sp>
        <p:nvSpPr>
          <p:cNvPr id="20" name="TextBox 19">
            <a:extLst>
              <a:ext uri="{FF2B5EF4-FFF2-40B4-BE49-F238E27FC236}">
                <a16:creationId xmlns:a16="http://schemas.microsoft.com/office/drawing/2014/main" id="{65E722FB-5C28-4A41-96E2-A17C7E299AB6}"/>
              </a:ext>
            </a:extLst>
          </p:cNvPr>
          <p:cNvSpPr txBox="1"/>
          <p:nvPr/>
        </p:nvSpPr>
        <p:spPr>
          <a:xfrm>
            <a:off x="3909730" y="5161436"/>
            <a:ext cx="3576754" cy="400110"/>
          </a:xfrm>
          <a:prstGeom prst="rect">
            <a:avLst/>
          </a:prstGeom>
          <a:noFill/>
        </p:spPr>
        <p:txBody>
          <a:bodyPr wrap="square">
            <a:spAutoFit/>
          </a:bodyPr>
          <a:lstStyle/>
          <a:p>
            <a:pPr algn="ctr"/>
            <a:r>
              <a:rPr lang="en-US" sz="1000" b="1" dirty="0">
                <a:latin typeface="Times New Roman" panose="02020603050405020304" pitchFamily="18" charset="0"/>
                <a:cs typeface="Times New Roman" panose="02020603050405020304" pitchFamily="18" charset="0"/>
              </a:rPr>
              <a:t>ĐẦU CÁP CO NGUỘI TRUNG THẾ TRONG NHÀ 24KV</a:t>
            </a:r>
          </a:p>
          <a:p>
            <a:pPr algn="ctr"/>
            <a:r>
              <a:rPr lang="en-US" sz="1000" b="1" dirty="0">
                <a:latin typeface="Times New Roman" panose="02020603050405020304" pitchFamily="18" charset="0"/>
                <a:cs typeface="Times New Roman" panose="02020603050405020304" pitchFamily="18" charset="0"/>
              </a:rPr>
              <a:t>(Tr 18-20)</a:t>
            </a:r>
          </a:p>
        </p:txBody>
      </p:sp>
      <p:pic>
        <p:nvPicPr>
          <p:cNvPr id="21" name="Picture 20">
            <a:extLst>
              <a:ext uri="{FF2B5EF4-FFF2-40B4-BE49-F238E27FC236}">
                <a16:creationId xmlns:a16="http://schemas.microsoft.com/office/drawing/2014/main" id="{44120DAA-96E6-4D87-8978-683FAFEBBF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3162" y="3939114"/>
            <a:ext cx="990600" cy="1036982"/>
          </a:xfrm>
          <a:prstGeom prst="rect">
            <a:avLst/>
          </a:prstGeom>
        </p:spPr>
      </p:pic>
      <p:sp>
        <p:nvSpPr>
          <p:cNvPr id="22" name="TextBox 21">
            <a:extLst>
              <a:ext uri="{FF2B5EF4-FFF2-40B4-BE49-F238E27FC236}">
                <a16:creationId xmlns:a16="http://schemas.microsoft.com/office/drawing/2014/main" id="{FB0A56CB-1B5D-4476-BE3F-D425A2B065EE}"/>
              </a:ext>
            </a:extLst>
          </p:cNvPr>
          <p:cNvSpPr txBox="1"/>
          <p:nvPr/>
        </p:nvSpPr>
        <p:spPr>
          <a:xfrm>
            <a:off x="7603269" y="5161436"/>
            <a:ext cx="3576754" cy="400110"/>
          </a:xfrm>
          <a:prstGeom prst="rect">
            <a:avLst/>
          </a:prstGeom>
          <a:noFill/>
        </p:spPr>
        <p:txBody>
          <a:bodyPr wrap="square">
            <a:spAutoFit/>
          </a:bodyPr>
          <a:lstStyle/>
          <a:p>
            <a:pPr algn="ctr"/>
            <a:r>
              <a:rPr lang="en-US" sz="1000" b="1" dirty="0">
                <a:latin typeface="Times New Roman" panose="02020603050405020304" pitchFamily="18" charset="0"/>
                <a:cs typeface="Times New Roman" panose="02020603050405020304" pitchFamily="18" charset="0"/>
              </a:rPr>
              <a:t>ĐẦU CÁP CO NGUỘI TRUNG THẾ TRONG NHÀ 36KV</a:t>
            </a:r>
          </a:p>
          <a:p>
            <a:pPr algn="ctr"/>
            <a:r>
              <a:rPr lang="en-US" sz="1000" b="1" dirty="0">
                <a:latin typeface="Times New Roman" panose="02020603050405020304" pitchFamily="18" charset="0"/>
                <a:cs typeface="Times New Roman" panose="02020603050405020304" pitchFamily="18" charset="0"/>
              </a:rPr>
              <a:t>(Tr 21-22)</a:t>
            </a:r>
          </a:p>
        </p:txBody>
      </p:sp>
      <p:pic>
        <p:nvPicPr>
          <p:cNvPr id="23" name="Picture 22">
            <a:extLst>
              <a:ext uri="{FF2B5EF4-FFF2-40B4-BE49-F238E27FC236}">
                <a16:creationId xmlns:a16="http://schemas.microsoft.com/office/drawing/2014/main" id="{649DA0C9-4B71-4F50-B077-A642AA940E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874" y="5972147"/>
            <a:ext cx="990600" cy="1036982"/>
          </a:xfrm>
          <a:prstGeom prst="rect">
            <a:avLst/>
          </a:prstGeom>
        </p:spPr>
      </p:pic>
      <p:pic>
        <p:nvPicPr>
          <p:cNvPr id="24" name="Picture 23">
            <a:extLst>
              <a:ext uri="{FF2B5EF4-FFF2-40B4-BE49-F238E27FC236}">
                <a16:creationId xmlns:a16="http://schemas.microsoft.com/office/drawing/2014/main" id="{CEC9D4D7-FD79-4BCA-937F-3B36079EDD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9105" y="5972147"/>
            <a:ext cx="990600" cy="1036982"/>
          </a:xfrm>
          <a:prstGeom prst="rect">
            <a:avLst/>
          </a:prstGeom>
        </p:spPr>
      </p:pic>
      <p:sp>
        <p:nvSpPr>
          <p:cNvPr id="25" name="TextBox 24">
            <a:extLst>
              <a:ext uri="{FF2B5EF4-FFF2-40B4-BE49-F238E27FC236}">
                <a16:creationId xmlns:a16="http://schemas.microsoft.com/office/drawing/2014/main" id="{E202A3E7-B1C2-47F7-AD72-6CACC2957AF1}"/>
              </a:ext>
            </a:extLst>
          </p:cNvPr>
          <p:cNvSpPr txBox="1"/>
          <p:nvPr/>
        </p:nvSpPr>
        <p:spPr>
          <a:xfrm>
            <a:off x="332976" y="7620000"/>
            <a:ext cx="3576754" cy="400110"/>
          </a:xfrm>
          <a:prstGeom prst="rect">
            <a:avLst/>
          </a:prstGeom>
          <a:noFill/>
        </p:spPr>
        <p:txBody>
          <a:bodyPr wrap="square">
            <a:spAutoFit/>
          </a:bodyPr>
          <a:lstStyle/>
          <a:p>
            <a:pPr algn="ctr"/>
            <a:r>
              <a:rPr lang="en-US" sz="1000" b="1" dirty="0">
                <a:latin typeface="Times New Roman" panose="02020603050405020304" pitchFamily="18" charset="0"/>
                <a:cs typeface="Times New Roman" panose="02020603050405020304" pitchFamily="18" charset="0"/>
              </a:rPr>
              <a:t>ĐẦU CÁP CO NGUỘI TRUNG THẾ NGOÀI NHÀ 24KV</a:t>
            </a:r>
          </a:p>
          <a:p>
            <a:pPr algn="ctr"/>
            <a:r>
              <a:rPr lang="en-US" sz="1000" b="1" dirty="0">
                <a:latin typeface="Times New Roman" panose="02020603050405020304" pitchFamily="18" charset="0"/>
                <a:cs typeface="Times New Roman" panose="02020603050405020304" pitchFamily="18" charset="0"/>
              </a:rPr>
              <a:t>(Tr 25-28)</a:t>
            </a:r>
          </a:p>
        </p:txBody>
      </p:sp>
      <p:sp>
        <p:nvSpPr>
          <p:cNvPr id="27" name="TextBox 26">
            <a:extLst>
              <a:ext uri="{FF2B5EF4-FFF2-40B4-BE49-F238E27FC236}">
                <a16:creationId xmlns:a16="http://schemas.microsoft.com/office/drawing/2014/main" id="{0331D85A-FBD4-4188-BA49-5B5BE168FB66}"/>
              </a:ext>
            </a:extLst>
          </p:cNvPr>
          <p:cNvSpPr txBox="1"/>
          <p:nvPr/>
        </p:nvSpPr>
        <p:spPr>
          <a:xfrm>
            <a:off x="4026515" y="7600483"/>
            <a:ext cx="3576754" cy="400110"/>
          </a:xfrm>
          <a:prstGeom prst="rect">
            <a:avLst/>
          </a:prstGeom>
          <a:noFill/>
        </p:spPr>
        <p:txBody>
          <a:bodyPr wrap="square">
            <a:spAutoFit/>
          </a:bodyPr>
          <a:lstStyle/>
          <a:p>
            <a:pPr algn="ctr"/>
            <a:r>
              <a:rPr lang="en-US" sz="1000" b="1" dirty="0">
                <a:latin typeface="Times New Roman" panose="02020603050405020304" pitchFamily="18" charset="0"/>
                <a:cs typeface="Times New Roman" panose="02020603050405020304" pitchFamily="18" charset="0"/>
              </a:rPr>
              <a:t>ĐẦU CÁP CO NGUỘI TRUNG THẾ NGOÀI NHÀ 36KV</a:t>
            </a:r>
          </a:p>
          <a:p>
            <a:pPr algn="ctr"/>
            <a:r>
              <a:rPr lang="en-US" sz="1000" b="1" dirty="0">
                <a:latin typeface="Times New Roman" panose="02020603050405020304" pitchFamily="18" charset="0"/>
                <a:cs typeface="Times New Roman" panose="02020603050405020304" pitchFamily="18" charset="0"/>
              </a:rPr>
              <a:t>(Tr 23-24)</a:t>
            </a:r>
          </a:p>
        </p:txBody>
      </p:sp>
      <p:pic>
        <p:nvPicPr>
          <p:cNvPr id="28" name="Picture 27">
            <a:extLst>
              <a:ext uri="{FF2B5EF4-FFF2-40B4-BE49-F238E27FC236}">
                <a16:creationId xmlns:a16="http://schemas.microsoft.com/office/drawing/2014/main" id="{7D0CB918-AF84-4546-8E84-1411FD1167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8468" y="5992625"/>
            <a:ext cx="986356" cy="1022889"/>
          </a:xfrm>
          <a:prstGeom prst="rect">
            <a:avLst/>
          </a:prstGeom>
        </p:spPr>
      </p:pic>
      <p:sp>
        <p:nvSpPr>
          <p:cNvPr id="29" name="TextBox 28">
            <a:extLst>
              <a:ext uri="{FF2B5EF4-FFF2-40B4-BE49-F238E27FC236}">
                <a16:creationId xmlns:a16="http://schemas.microsoft.com/office/drawing/2014/main" id="{A5A95CB8-5F88-47A9-B148-D06A8B558AE6}"/>
              </a:ext>
            </a:extLst>
          </p:cNvPr>
          <p:cNvSpPr txBox="1"/>
          <p:nvPr/>
        </p:nvSpPr>
        <p:spPr>
          <a:xfrm>
            <a:off x="7720054" y="7592742"/>
            <a:ext cx="3576754" cy="246221"/>
          </a:xfrm>
          <a:prstGeom prst="rect">
            <a:avLst/>
          </a:prstGeom>
          <a:noFill/>
        </p:spPr>
        <p:txBody>
          <a:bodyPr wrap="square">
            <a:spAutoFit/>
          </a:bodyPr>
          <a:lstStyle/>
          <a:p>
            <a:pPr algn="ctr"/>
            <a:r>
              <a:rPr lang="en-US" sz="1000" b="1" dirty="0">
                <a:latin typeface="Times New Roman" panose="02020603050405020304" pitchFamily="18" charset="0"/>
                <a:cs typeface="Times New Roman" panose="02020603050405020304" pitchFamily="18" charset="0"/>
              </a:rPr>
              <a:t>ĐẦU CÁP T-PLUG 24KV (Tr 29-34)</a:t>
            </a:r>
          </a:p>
        </p:txBody>
      </p:sp>
      <p:pic>
        <p:nvPicPr>
          <p:cNvPr id="26" name="Picture 25">
            <a:extLst>
              <a:ext uri="{FF2B5EF4-FFF2-40B4-BE49-F238E27FC236}">
                <a16:creationId xmlns:a16="http://schemas.microsoft.com/office/drawing/2014/main" id="{020F180B-213A-4C0F-9585-CD661FCA9979}"/>
              </a:ext>
            </a:extLst>
          </p:cNvPr>
          <p:cNvPicPr>
            <a:picLocks noChangeAspect="1"/>
          </p:cNvPicPr>
          <p:nvPr/>
        </p:nvPicPr>
        <p:blipFill>
          <a:blip r:embed="rId7"/>
          <a:stretch>
            <a:fillRect/>
          </a:stretch>
        </p:blipFill>
        <p:spPr>
          <a:xfrm>
            <a:off x="0" y="0"/>
            <a:ext cx="1219200" cy="810567"/>
          </a:xfrm>
          <a:prstGeom prst="rect">
            <a:avLst/>
          </a:prstGeom>
        </p:spPr>
      </p:pic>
    </p:spTree>
    <p:extLst>
      <p:ext uri="{BB962C8B-B14F-4D97-AF65-F5344CB8AC3E}">
        <p14:creationId xmlns:p14="http://schemas.microsoft.com/office/powerpoint/2010/main" val="327171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2E2868-F78A-41C2-B706-A5DB1965B47B}"/>
              </a:ext>
            </a:extLst>
          </p:cNvPr>
          <p:cNvSpPr>
            <a:spLocks noGrp="1"/>
          </p:cNvSpPr>
          <p:nvPr>
            <p:ph type="sldNum" sz="quarter" idx="12"/>
          </p:nvPr>
        </p:nvSpPr>
        <p:spPr/>
        <p:txBody>
          <a:bodyPr/>
          <a:lstStyle/>
          <a:p>
            <a:fld id="{B6F15528-21DE-4FAA-801E-634DDDAF4B2B}" type="slidenum">
              <a:rPr lang="en-US" smtClean="0"/>
              <a:pPr/>
              <a:t>10</a:t>
            </a:fld>
            <a:endParaRPr lang="en-US" dirty="0"/>
          </a:p>
        </p:txBody>
      </p:sp>
      <p:graphicFrame>
        <p:nvGraphicFramePr>
          <p:cNvPr id="7" name="Table 20">
            <a:extLst>
              <a:ext uri="{FF2B5EF4-FFF2-40B4-BE49-F238E27FC236}">
                <a16:creationId xmlns:a16="http://schemas.microsoft.com/office/drawing/2014/main" id="{CFDF12E3-2489-425B-BE49-AA3C54CD1EEB}"/>
              </a:ext>
            </a:extLst>
          </p:cNvPr>
          <p:cNvGraphicFramePr>
            <a:graphicFrameLocks noGrp="1"/>
          </p:cNvGraphicFramePr>
          <p:nvPr>
            <p:extLst>
              <p:ext uri="{D42A27DB-BD31-4B8C-83A1-F6EECF244321}">
                <p14:modId xmlns:p14="http://schemas.microsoft.com/office/powerpoint/2010/main" val="1793893617"/>
              </p:ext>
            </p:extLst>
          </p:nvPr>
        </p:nvGraphicFramePr>
        <p:xfrm>
          <a:off x="445603" y="1066800"/>
          <a:ext cx="11300794" cy="7503579"/>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7795592">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NHIỆT TRUNG THẾ NGOÀI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3x1C-70..120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Phù hợp cho lắp đặt ngoài trời với 3 tán cho từng pha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Dải cáp áp dụng rộng với đầu cốt siết ốc 3M™ LSB</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3M™ Co Nhiệt Trung Thế đi kèm với đầu cốt siết ốc 3M™ LSB phù hợp cho tất cả các loại cáp trung thế có màn chắn băng đồng hay sợi đồng, có giáp hay không giáp, đơn lõi hay ba lõi với cách điện polymer có lõi dẫn Nhôm hay Đồng.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 Mỗi bộ đầu cáp đi kèm với ba đầu cốt siết ốc cơ học 3MTM L-SB làm bằng hợp kim nhôm có dải áp dụng rộng và có thể lắp đặt trên cả cáp có lõi dẫn Nhôm hay Đồng với chỉ cờ lê hoặc đầu vặn ốc của cờ lê lực.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3x1C-70..120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8</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3C-35..70(95)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Phù hợp cho lắp đặt ngoài trời với 3 tán cho từng pha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 với đầu cốt siết ốc 3M™ LSB</a:t>
                      </a:r>
                    </a:p>
                    <a:p>
                      <a:pPr fontAlgn="base"/>
                      <a:r>
                        <a:rPr lang="vi-VN" sz="1000" b="0" i="0" kern="1200" dirty="0">
                          <a:solidFill>
                            <a:schemeClr val="dk1"/>
                          </a:solidFill>
                          <a:effectLst/>
                          <a:latin typeface="+mj-lt"/>
                          <a:ea typeface="+mn-ea"/>
                          <a:cs typeface="+mn-cs"/>
                        </a:rPr>
                        <a:t>Đầu cáp 3M™ Co Nhiệt Trung Thế đi kèm với đầu cốt siết ốc 3M™ LSB phù hợp cho tất cả các loại cáp trung thế có màn chắn băng đồng hay sợi đồng, có giáp hay không giáp, đơn lõi hay ba lõi với cách điện polymer có lõi dẫn Nhôm hay Đồng.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 Mỗi bộ đầu cáp đi kèm với ba đầu cốt siết ốc cơ học 3MTM L-SB làm bằng hợp kim nhôm có dải áp dụng rộng và có thể lắp đặt trên cả cáp có lõi dẫn Nhôm hay Đồng với chỉ cờ lê hoặc đầu vặn ốc của cờ lê lực.</a:t>
                      </a:r>
                    </a:p>
                  </a:txBody>
                  <a:tcPr anchor="ctr"/>
                </a:tc>
                <a:extLst>
                  <a:ext uri="{0D108BD9-81ED-4DB2-BD59-A6C34878D82A}">
                    <a16:rowId xmlns:a16="http://schemas.microsoft.com/office/drawing/2014/main" val="3828892827"/>
                  </a:ext>
                </a:extLst>
              </a:tr>
              <a:tr h="1219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3C-35..70(95)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9</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3C-35..70(95)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Phù hợp cho lắp đặt ngoài trời với 3 tán cho từng pha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 với đầu cốt siết ốc 3M™ LSB</a:t>
                      </a:r>
                    </a:p>
                    <a:p>
                      <a:pPr fontAlgn="base"/>
                      <a:r>
                        <a:rPr lang="vi-VN" sz="1000" b="0" i="0" kern="1200" dirty="0">
                          <a:solidFill>
                            <a:schemeClr val="dk1"/>
                          </a:solidFill>
                          <a:effectLst/>
                          <a:latin typeface="+mj-lt"/>
                          <a:ea typeface="+mn-ea"/>
                          <a:cs typeface="+mn-cs"/>
                        </a:rPr>
                        <a:t>Đầu cáp 3M™ Co Nhiệt Trung Thế đi kèm với đầu cốt siết ốc 3M™ LSB phù hợp cho tất cả các loại cáp trung thế có màn chắn băng đồng hay sợi đồng, có giáp hay không giáp, đơn lõi hay ba lõi với cách điện polymer có lõi dẫn Nhôm hay Đồng.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 Mỗi bộ đầu cáp đi kèm với ba đầu cốt siết ốc cơ học 3MTM L-SB làm bằng hợp kim nhôm có dải áp dụng rộng và có thể lắp đặt trên cả cáp có lõi dẫn Nhôm hay Đồng với chỉ cờ lê hoặc đầu vặn ốc của cờ lê lực.</a:t>
                      </a:r>
                    </a:p>
                  </a:txBody>
                  <a:tcPr anchor="ctr"/>
                </a:tc>
                <a:extLst>
                  <a:ext uri="{0D108BD9-81ED-4DB2-BD59-A6C34878D82A}">
                    <a16:rowId xmlns:a16="http://schemas.microsoft.com/office/drawing/2014/main" val="2810395345"/>
                  </a:ext>
                </a:extLst>
              </a:tr>
              <a:tr h="1144737">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3C-35..70(95)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8" name="Picture 7">
            <a:extLst>
              <a:ext uri="{FF2B5EF4-FFF2-40B4-BE49-F238E27FC236}">
                <a16:creationId xmlns:a16="http://schemas.microsoft.com/office/drawing/2014/main" id="{30014E03-83B3-4625-AAF2-5374C2EFEE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945" y="1456881"/>
            <a:ext cx="996848" cy="1008784"/>
          </a:xfrm>
          <a:prstGeom prst="rect">
            <a:avLst/>
          </a:prstGeom>
        </p:spPr>
      </p:pic>
      <p:pic>
        <p:nvPicPr>
          <p:cNvPr id="9" name="Picture 8">
            <a:extLst>
              <a:ext uri="{FF2B5EF4-FFF2-40B4-BE49-F238E27FC236}">
                <a16:creationId xmlns:a16="http://schemas.microsoft.com/office/drawing/2014/main" id="{DEA0C017-6449-42B0-BDC5-B4DE75D3556B}"/>
              </a:ext>
            </a:extLst>
          </p:cNvPr>
          <p:cNvPicPr>
            <a:picLocks noChangeAspect="1"/>
          </p:cNvPicPr>
          <p:nvPr/>
        </p:nvPicPr>
        <p:blipFill>
          <a:blip r:embed="rId3"/>
          <a:stretch>
            <a:fillRect/>
          </a:stretch>
        </p:blipFill>
        <p:spPr>
          <a:xfrm>
            <a:off x="948124" y="3869439"/>
            <a:ext cx="1044967" cy="1008784"/>
          </a:xfrm>
          <a:prstGeom prst="rect">
            <a:avLst/>
          </a:prstGeom>
        </p:spPr>
      </p:pic>
      <p:pic>
        <p:nvPicPr>
          <p:cNvPr id="10" name="Picture 9">
            <a:extLst>
              <a:ext uri="{FF2B5EF4-FFF2-40B4-BE49-F238E27FC236}">
                <a16:creationId xmlns:a16="http://schemas.microsoft.com/office/drawing/2014/main" id="{622CAE19-4595-4532-8143-79265AF9ABE9}"/>
              </a:ext>
            </a:extLst>
          </p:cNvPr>
          <p:cNvPicPr>
            <a:picLocks noChangeAspect="1"/>
          </p:cNvPicPr>
          <p:nvPr/>
        </p:nvPicPr>
        <p:blipFill>
          <a:blip r:embed="rId3"/>
          <a:stretch>
            <a:fillRect/>
          </a:stretch>
        </p:blipFill>
        <p:spPr>
          <a:xfrm>
            <a:off x="931559" y="6305188"/>
            <a:ext cx="1044967" cy="1008784"/>
          </a:xfrm>
          <a:prstGeom prst="rect">
            <a:avLst/>
          </a:prstGeom>
        </p:spPr>
      </p:pic>
      <p:sp>
        <p:nvSpPr>
          <p:cNvPr id="13" name="Title 6">
            <a:extLst>
              <a:ext uri="{FF2B5EF4-FFF2-40B4-BE49-F238E27FC236}">
                <a16:creationId xmlns:a16="http://schemas.microsoft.com/office/drawing/2014/main" id="{AAEF856D-B764-40B4-AB7D-546B2BDCAC7C}"/>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4" name="Picture 13">
            <a:extLst>
              <a:ext uri="{FF2B5EF4-FFF2-40B4-BE49-F238E27FC236}">
                <a16:creationId xmlns:a16="http://schemas.microsoft.com/office/drawing/2014/main" id="{471A1165-5268-4F36-8137-456FC1882F6E}"/>
              </a:ext>
            </a:extLst>
          </p:cNvPr>
          <p:cNvPicPr>
            <a:picLocks noChangeAspect="1"/>
          </p:cNvPicPr>
          <p:nvPr/>
        </p:nvPicPr>
        <p:blipFill>
          <a:blip r:embed="rId4"/>
          <a:stretch>
            <a:fillRect/>
          </a:stretch>
        </p:blipFill>
        <p:spPr>
          <a:xfrm>
            <a:off x="0" y="0"/>
            <a:ext cx="1219200" cy="810567"/>
          </a:xfrm>
          <a:prstGeom prst="rect">
            <a:avLst/>
          </a:prstGeom>
        </p:spPr>
      </p:pic>
    </p:spTree>
    <p:extLst>
      <p:ext uri="{BB962C8B-B14F-4D97-AF65-F5344CB8AC3E}">
        <p14:creationId xmlns:p14="http://schemas.microsoft.com/office/powerpoint/2010/main" val="317832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F0FE6B-7582-412E-983E-959878F28886}"/>
              </a:ext>
            </a:extLst>
          </p:cNvPr>
          <p:cNvSpPr>
            <a:spLocks noGrp="1"/>
          </p:cNvSpPr>
          <p:nvPr>
            <p:ph type="sldNum" sz="quarter" idx="12"/>
          </p:nvPr>
        </p:nvSpPr>
        <p:spPr/>
        <p:txBody>
          <a:bodyPr/>
          <a:lstStyle/>
          <a:p>
            <a:fld id="{B6F15528-21DE-4FAA-801E-634DDDAF4B2B}" type="slidenum">
              <a:rPr lang="en-US" smtClean="0"/>
              <a:pPr/>
              <a:t>11</a:t>
            </a:fld>
            <a:endParaRPr lang="en-US" dirty="0"/>
          </a:p>
        </p:txBody>
      </p:sp>
      <p:graphicFrame>
        <p:nvGraphicFramePr>
          <p:cNvPr id="9" name="Table 20">
            <a:extLst>
              <a:ext uri="{FF2B5EF4-FFF2-40B4-BE49-F238E27FC236}">
                <a16:creationId xmlns:a16="http://schemas.microsoft.com/office/drawing/2014/main" id="{DBA9CF34-C62E-4862-9831-07566E9ACDA4}"/>
              </a:ext>
            </a:extLst>
          </p:cNvPr>
          <p:cNvGraphicFramePr>
            <a:graphicFrameLocks noGrp="1"/>
          </p:cNvGraphicFramePr>
          <p:nvPr>
            <p:extLst>
              <p:ext uri="{D42A27DB-BD31-4B8C-83A1-F6EECF244321}">
                <p14:modId xmlns:p14="http://schemas.microsoft.com/office/powerpoint/2010/main" val="1030117967"/>
              </p:ext>
            </p:extLst>
          </p:nvPr>
        </p:nvGraphicFramePr>
        <p:xfrm>
          <a:off x="445603" y="1077951"/>
          <a:ext cx="11300794" cy="7490076"/>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7795592">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NHIỆT TRUNG THẾ NGOÀI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10</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3C-120..150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Phù hợp cho lắp đặt ngoài trời với 3 tán cho từng pha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Dải cáp áp dụng rộng với đầu cốt siết ốc 3M™ LSB</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3M™ Co Nhiệt Trung Thế đi kèm với đầu cốt siết ốc 3M™ LSB phù hợp cho tất cả các loại cáp trung thế có màn chắn băng đồng hay sợi đồng, có giáp hay không giáp, đơn lõi hay ba lõi với cách điện polymer có lõi dẫn Nhôm hay Đồng.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 Mỗi bộ đầu cáp đi kèm với ba đầu cốt siết ốc cơ học 3MTM L-SB làm bằng hợp kim nhôm có dải áp dụng rộng và có thể lắp đặt trên cả cáp có lõi dẫn Nhôm hay Đồng với chỉ cờ lê hoặc đầu vặn ốc của cờ lê lực.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3C-120..150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11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24KV 3C-70/120 SQMM OD</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a:t>
                      </a:r>
                    </a:p>
                    <a:p>
                      <a:pPr fontAlgn="base"/>
                      <a:r>
                        <a:rPr lang="vi-VN" sz="1000" b="0" i="0" kern="1200" dirty="0">
                          <a:solidFill>
                            <a:schemeClr val="dk1"/>
                          </a:solidFill>
                          <a:effectLst/>
                          <a:latin typeface="+mj-lt"/>
                          <a:ea typeface="+mn-ea"/>
                          <a:cs typeface="+mn-cs"/>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p>
                  </a:txBody>
                  <a:tcPr anchor="ctr"/>
                </a:tc>
                <a:extLst>
                  <a:ext uri="{0D108BD9-81ED-4DB2-BD59-A6C34878D82A}">
                    <a16:rowId xmlns:a16="http://schemas.microsoft.com/office/drawing/2014/main" val="3828892827"/>
                  </a:ext>
                </a:extLst>
              </a:tr>
              <a:tr h="1219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24KV 3C-70/120 SQMM OD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12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24KV 3C-35/50 SQMM OD</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a:t>
                      </a:r>
                    </a:p>
                    <a:p>
                      <a:pPr fontAlgn="base"/>
                      <a:r>
                        <a:rPr lang="vi-VN" sz="1000" b="0" i="0" kern="1200" dirty="0">
                          <a:solidFill>
                            <a:schemeClr val="dk1"/>
                          </a:solidFill>
                          <a:effectLst/>
                          <a:latin typeface="+mj-lt"/>
                          <a:ea typeface="+mn-ea"/>
                          <a:cs typeface="+mn-cs"/>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p>
                  </a:txBody>
                  <a:tcPr anchor="ctr"/>
                </a:tc>
                <a:extLst>
                  <a:ext uri="{0D108BD9-81ED-4DB2-BD59-A6C34878D82A}">
                    <a16:rowId xmlns:a16="http://schemas.microsoft.com/office/drawing/2014/main" val="2810395345"/>
                  </a:ext>
                </a:extLst>
              </a:tr>
              <a:tr h="1144737">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24KV 3C-35/50 SQMM OD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9AB8D0F8-53C6-44C9-9D54-37A9B36B77A2}"/>
              </a:ext>
            </a:extLst>
          </p:cNvPr>
          <p:cNvPicPr>
            <a:picLocks noChangeAspect="1"/>
          </p:cNvPicPr>
          <p:nvPr/>
        </p:nvPicPr>
        <p:blipFill>
          <a:blip r:embed="rId2"/>
          <a:stretch>
            <a:fillRect/>
          </a:stretch>
        </p:blipFill>
        <p:spPr>
          <a:xfrm>
            <a:off x="950844" y="1458951"/>
            <a:ext cx="1044967" cy="1008784"/>
          </a:xfrm>
          <a:prstGeom prst="rect">
            <a:avLst/>
          </a:prstGeom>
        </p:spPr>
      </p:pic>
      <p:pic>
        <p:nvPicPr>
          <p:cNvPr id="11" name="Picture 10">
            <a:extLst>
              <a:ext uri="{FF2B5EF4-FFF2-40B4-BE49-F238E27FC236}">
                <a16:creationId xmlns:a16="http://schemas.microsoft.com/office/drawing/2014/main" id="{CCF8FA0B-5621-4971-B06B-D803635EEC39}"/>
              </a:ext>
            </a:extLst>
          </p:cNvPr>
          <p:cNvPicPr>
            <a:picLocks noChangeAspect="1"/>
          </p:cNvPicPr>
          <p:nvPr/>
        </p:nvPicPr>
        <p:blipFill>
          <a:blip r:embed="rId2"/>
          <a:stretch>
            <a:fillRect/>
          </a:stretch>
        </p:blipFill>
        <p:spPr>
          <a:xfrm>
            <a:off x="957470" y="3850773"/>
            <a:ext cx="1044967" cy="1008784"/>
          </a:xfrm>
          <a:prstGeom prst="rect">
            <a:avLst/>
          </a:prstGeom>
        </p:spPr>
      </p:pic>
      <p:pic>
        <p:nvPicPr>
          <p:cNvPr id="12" name="Picture 11">
            <a:extLst>
              <a:ext uri="{FF2B5EF4-FFF2-40B4-BE49-F238E27FC236}">
                <a16:creationId xmlns:a16="http://schemas.microsoft.com/office/drawing/2014/main" id="{39CF6C26-C5B4-4E19-8BD3-591FF546EAF7}"/>
              </a:ext>
            </a:extLst>
          </p:cNvPr>
          <p:cNvPicPr>
            <a:picLocks noChangeAspect="1"/>
          </p:cNvPicPr>
          <p:nvPr/>
        </p:nvPicPr>
        <p:blipFill>
          <a:blip r:embed="rId2"/>
          <a:stretch>
            <a:fillRect/>
          </a:stretch>
        </p:blipFill>
        <p:spPr>
          <a:xfrm>
            <a:off x="950843" y="6335751"/>
            <a:ext cx="1044967" cy="1008784"/>
          </a:xfrm>
          <a:prstGeom prst="rect">
            <a:avLst/>
          </a:prstGeom>
        </p:spPr>
      </p:pic>
      <p:sp>
        <p:nvSpPr>
          <p:cNvPr id="13" name="Title 6">
            <a:extLst>
              <a:ext uri="{FF2B5EF4-FFF2-40B4-BE49-F238E27FC236}">
                <a16:creationId xmlns:a16="http://schemas.microsoft.com/office/drawing/2014/main" id="{5A21910A-136B-4E44-BB32-E71AE6C20691}"/>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4" name="Picture 13">
            <a:extLst>
              <a:ext uri="{FF2B5EF4-FFF2-40B4-BE49-F238E27FC236}">
                <a16:creationId xmlns:a16="http://schemas.microsoft.com/office/drawing/2014/main" id="{10CC2910-1E25-4B05-9FAF-8B8742CDC79E}"/>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538287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0AA88B-7E99-4DB7-B10B-D5CA48325C27}"/>
              </a:ext>
            </a:extLst>
          </p:cNvPr>
          <p:cNvSpPr>
            <a:spLocks noGrp="1"/>
          </p:cNvSpPr>
          <p:nvPr>
            <p:ph type="sldNum" sz="quarter" idx="12"/>
          </p:nvPr>
        </p:nvSpPr>
        <p:spPr/>
        <p:txBody>
          <a:bodyPr/>
          <a:lstStyle/>
          <a:p>
            <a:fld id="{B6F15528-21DE-4FAA-801E-634DDDAF4B2B}" type="slidenum">
              <a:rPr lang="en-US" smtClean="0"/>
              <a:pPr/>
              <a:t>12</a:t>
            </a:fld>
            <a:endParaRPr lang="en-US" dirty="0"/>
          </a:p>
        </p:txBody>
      </p:sp>
      <p:graphicFrame>
        <p:nvGraphicFramePr>
          <p:cNvPr id="9" name="Table 20">
            <a:extLst>
              <a:ext uri="{FF2B5EF4-FFF2-40B4-BE49-F238E27FC236}">
                <a16:creationId xmlns:a16="http://schemas.microsoft.com/office/drawing/2014/main" id="{3870678A-6209-4725-8146-4AC8774F9476}"/>
              </a:ext>
            </a:extLst>
          </p:cNvPr>
          <p:cNvGraphicFramePr>
            <a:graphicFrameLocks noGrp="1"/>
          </p:cNvGraphicFramePr>
          <p:nvPr>
            <p:extLst>
              <p:ext uri="{D42A27DB-BD31-4B8C-83A1-F6EECF244321}">
                <p14:modId xmlns:p14="http://schemas.microsoft.com/office/powerpoint/2010/main" val="729803110"/>
              </p:ext>
            </p:extLst>
          </p:nvPr>
        </p:nvGraphicFramePr>
        <p:xfrm>
          <a:off x="445603" y="1189461"/>
          <a:ext cx="11300794" cy="4860694"/>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7795592">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NHIỆT TRUNG THẾ NGOÀI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24KV 3C-150/300 SQMM OD</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a:t>
                      </a:r>
                    </a:p>
                    <a:p>
                      <a:pPr fontAlgn="base"/>
                      <a:r>
                        <a:rPr lang="vi-VN" sz="1000" b="0" i="0" kern="1200" dirty="0">
                          <a:solidFill>
                            <a:schemeClr val="dk1"/>
                          </a:solidFill>
                          <a:effectLst/>
                          <a:latin typeface="+mj-lt"/>
                          <a:ea typeface="+mn-ea"/>
                          <a:cs typeface="+mn-cs"/>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24KV 3C-150/300 SQMM OD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14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24KV 3C-150/300 SQMM OD ST 300</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a:t>
                      </a:r>
                    </a:p>
                    <a:p>
                      <a:pPr fontAlgn="base"/>
                      <a:r>
                        <a:rPr lang="vi-VN" sz="1000" b="0" i="0" kern="1200" dirty="0">
                          <a:solidFill>
                            <a:schemeClr val="dk1"/>
                          </a:solidFill>
                          <a:effectLst/>
                          <a:latin typeface="+mj-lt"/>
                          <a:ea typeface="+mn-ea"/>
                          <a:cs typeface="+mn-cs"/>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p>
                  </a:txBody>
                  <a:tcPr anchor="ctr"/>
                </a:tc>
                <a:extLst>
                  <a:ext uri="{0D108BD9-81ED-4DB2-BD59-A6C34878D82A}">
                    <a16:rowId xmlns:a16="http://schemas.microsoft.com/office/drawing/2014/main" val="3828892827"/>
                  </a:ext>
                </a:extLst>
              </a:tr>
              <a:tr h="1219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24KV 3C-150/300 SQMM OD ST 300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bl>
          </a:graphicData>
        </a:graphic>
      </p:graphicFrame>
      <p:pic>
        <p:nvPicPr>
          <p:cNvPr id="10" name="Picture 9">
            <a:extLst>
              <a:ext uri="{FF2B5EF4-FFF2-40B4-BE49-F238E27FC236}">
                <a16:creationId xmlns:a16="http://schemas.microsoft.com/office/drawing/2014/main" id="{00D83EC2-0AA9-4D82-987E-C94D4BB6E078}"/>
              </a:ext>
            </a:extLst>
          </p:cNvPr>
          <p:cNvPicPr>
            <a:picLocks noChangeAspect="1"/>
          </p:cNvPicPr>
          <p:nvPr/>
        </p:nvPicPr>
        <p:blipFill>
          <a:blip r:embed="rId2"/>
          <a:stretch>
            <a:fillRect/>
          </a:stretch>
        </p:blipFill>
        <p:spPr>
          <a:xfrm>
            <a:off x="960783" y="1570461"/>
            <a:ext cx="1044967" cy="1008784"/>
          </a:xfrm>
          <a:prstGeom prst="rect">
            <a:avLst/>
          </a:prstGeom>
        </p:spPr>
      </p:pic>
      <p:pic>
        <p:nvPicPr>
          <p:cNvPr id="11" name="Picture 10">
            <a:extLst>
              <a:ext uri="{FF2B5EF4-FFF2-40B4-BE49-F238E27FC236}">
                <a16:creationId xmlns:a16="http://schemas.microsoft.com/office/drawing/2014/main" id="{014249E5-F05D-49F9-A986-41587B89AE88}"/>
              </a:ext>
            </a:extLst>
          </p:cNvPr>
          <p:cNvPicPr>
            <a:picLocks noChangeAspect="1"/>
          </p:cNvPicPr>
          <p:nvPr/>
        </p:nvPicPr>
        <p:blipFill>
          <a:blip r:embed="rId2"/>
          <a:stretch>
            <a:fillRect/>
          </a:stretch>
        </p:blipFill>
        <p:spPr>
          <a:xfrm>
            <a:off x="960782" y="3753110"/>
            <a:ext cx="1044967" cy="1008784"/>
          </a:xfrm>
          <a:prstGeom prst="rect">
            <a:avLst/>
          </a:prstGeom>
        </p:spPr>
      </p:pic>
      <p:sp>
        <p:nvSpPr>
          <p:cNvPr id="12" name="Title 6">
            <a:extLst>
              <a:ext uri="{FF2B5EF4-FFF2-40B4-BE49-F238E27FC236}">
                <a16:creationId xmlns:a16="http://schemas.microsoft.com/office/drawing/2014/main" id="{1A7F78C7-FC40-45E4-99F0-C60ACEBB0CEF}"/>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3" name="Picture 12">
            <a:extLst>
              <a:ext uri="{FF2B5EF4-FFF2-40B4-BE49-F238E27FC236}">
                <a16:creationId xmlns:a16="http://schemas.microsoft.com/office/drawing/2014/main" id="{D5A9584C-C8C6-4A5C-8AC1-460F59692E73}"/>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410644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434285-6893-459E-AB28-EDDB1F7E887C}"/>
              </a:ext>
            </a:extLst>
          </p:cNvPr>
          <p:cNvSpPr>
            <a:spLocks noGrp="1"/>
          </p:cNvSpPr>
          <p:nvPr>
            <p:ph type="sldNum" sz="quarter" idx="12"/>
          </p:nvPr>
        </p:nvSpPr>
        <p:spPr/>
        <p:txBody>
          <a:bodyPr/>
          <a:lstStyle/>
          <a:p>
            <a:fld id="{B6F15528-21DE-4FAA-801E-634DDDAF4B2B}" type="slidenum">
              <a:rPr lang="en-US" smtClean="0"/>
              <a:pPr/>
              <a:t>13</a:t>
            </a:fld>
            <a:endParaRPr lang="en-US" dirty="0"/>
          </a:p>
        </p:txBody>
      </p:sp>
      <p:graphicFrame>
        <p:nvGraphicFramePr>
          <p:cNvPr id="9" name="Table 20">
            <a:extLst>
              <a:ext uri="{FF2B5EF4-FFF2-40B4-BE49-F238E27FC236}">
                <a16:creationId xmlns:a16="http://schemas.microsoft.com/office/drawing/2014/main" id="{3DF07033-9122-4127-95F9-0C644CAF23D8}"/>
              </a:ext>
            </a:extLst>
          </p:cNvPr>
          <p:cNvGraphicFramePr>
            <a:graphicFrameLocks noGrp="1"/>
          </p:cNvGraphicFramePr>
          <p:nvPr>
            <p:extLst>
              <p:ext uri="{D42A27DB-BD31-4B8C-83A1-F6EECF244321}">
                <p14:modId xmlns:p14="http://schemas.microsoft.com/office/powerpoint/2010/main" val="3562001678"/>
              </p:ext>
            </p:extLst>
          </p:nvPr>
        </p:nvGraphicFramePr>
        <p:xfrm>
          <a:off x="445603" y="946174"/>
          <a:ext cx="11300794" cy="7716092"/>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7795592">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CO NHIỆT HẠ THẾ</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851001">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Hạ</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0.6/1KV HST-1/4(3+1)D-L600mm 150..240mm2</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D</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ễ lắp đặt, chống nứt rách, có bền cơ khí cao</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Tính năng điện cơ và chống ẩm vượt trội</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Đủ cỡ cho cáp từ 10 mm2 đến 400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Chiều dài pha cáp 600 mm dễ lắp đặt</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Ống niêm đuôi cốt có màu (Đỏ, Vàng, Xanh, Đen) để đánh dấu</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nhiệt 3M™ 0.6/1 kV HST được tạo từ vật liệu polyolefin sau quá trình chiếu xạ liên kết chéo và được ứng dụng để kết nối cáp hạ thế đến các thiết bị điện khác dùng trong ngành công nghiệp điện, dầu khí, luyện kim, đường sắt, cầu cảng và các dự án xây dựng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1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0.6/1KV HST-1/4(3+1)D-L600mm 150..240mm2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899160">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Hạ</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0.6/1KV HST-1/4(3+1)B-L600mm 25..50mm2</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D</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ễ lắp đặt, chống nứt rách, có bền cơ khí cao</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Tính năng điện cơ và chống ẩm vượt trội</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Đủ cỡ cho cáp từ 10 mm2 đến 400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Chiều dài pha cáp 600 mm dễ lắp đặt</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Ống niêm đuôi cốt có màu (Đỏ, Vàng, Xanh, Đen) để đánh dấu</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nhiệt 3M™ 0.6/1 kV HST được tạo từ vật liệu polyolefin sau quá trình chiếu xạ liên kết chéo và được ứng dụng để kết nối cáp hạ thế đến các thiết bị điện khác dùng trong ngành công nghiệp điện, dầu khí, luyện kim, đường sắt, cầu cảng và các dự án xây dựng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1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828892827"/>
                  </a:ext>
                </a:extLst>
              </a:tr>
              <a:tr h="10668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0.6/1KV HST-1/4(3+1)B-L600mm 25..50mm2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838200">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Hạ</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0.6/1KV HST-1/4(3+1)C-L600mm 70..120mm2</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D</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ễ lắp đặt, chống nứt rách, có bền cơ khí cao</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Tính năng điện cơ và chống ẩm vượt trội</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Đủ cỡ cho cáp từ 10 mm2 đến 400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Chiều dài pha cáp 600 mm dễ lắp đặt</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Ống niêm đuôi cốt có màu (Đỏ, Vàng, Xanh, Đen) để đánh dấu</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nhiệt 3M™ 0.6/1 kV HST được tạo từ vật liệu polyolefin sau quá trình chiếu xạ liên kết chéo và được ứng dụng để kết nối cáp hạ thế đến các thiết bị điện khác dùng trong ngành công nghiệp điện, dầu khí, luyện kim, đường sắt, cầu cảng và các dự án xây dựng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1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810395345"/>
                  </a:ext>
                </a:extLst>
              </a:tr>
              <a:tr h="6858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24KV 3C-35/50 SQMM OD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868680">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Hạ</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0.6/1KV HST-1/4(4+0)E L600MM 300/400</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D</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ễ lắp đặt, chống nứt rách, có bền cơ khí cao</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Tính năng điện cơ và chống ẩm vượt trội</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Đủ cỡ cho cáp từ 10 mm2 đến 400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Chiều dài pha cáp 600 mm dễ lắp đặt</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Ống niêm đuôi cốt có màu (Đỏ, Vàng, Xanh, Đen) để đánh dấu</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nhiệt 3M™ 0.6/1 kV HST được tạo từ vật liệu polyolefin sau quá trình chiếu xạ liên kết chéo và được ứng dụng để kết nối cáp hạ thế đến các thiết bị điện khác dùng trong ngành công nghiệp điện, dầu khí, luyện kim, đường sắt, cầu cảng và các dự án xây dựng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1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906883605"/>
                  </a:ext>
                </a:extLst>
              </a:tr>
              <a:tr h="86868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0.6/1KV HST-1/4(4+0)E L600MM 300/400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110285681"/>
                  </a:ext>
                </a:extLst>
              </a:tr>
            </a:tbl>
          </a:graphicData>
        </a:graphic>
      </p:graphicFrame>
      <p:pic>
        <p:nvPicPr>
          <p:cNvPr id="11" name="Picture 10">
            <a:extLst>
              <a:ext uri="{FF2B5EF4-FFF2-40B4-BE49-F238E27FC236}">
                <a16:creationId xmlns:a16="http://schemas.microsoft.com/office/drawing/2014/main" id="{3E3715B5-18B9-4CC3-AACC-2F8C6C691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52" y="1323394"/>
            <a:ext cx="995787" cy="757379"/>
          </a:xfrm>
          <a:prstGeom prst="rect">
            <a:avLst/>
          </a:prstGeom>
        </p:spPr>
      </p:pic>
      <p:pic>
        <p:nvPicPr>
          <p:cNvPr id="14" name="Picture 13">
            <a:extLst>
              <a:ext uri="{FF2B5EF4-FFF2-40B4-BE49-F238E27FC236}">
                <a16:creationId xmlns:a16="http://schemas.microsoft.com/office/drawing/2014/main" id="{DF581CA0-A1AF-4B4B-A288-4E2C7EC849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378" y="5158208"/>
            <a:ext cx="995787" cy="757379"/>
          </a:xfrm>
          <a:prstGeom prst="rect">
            <a:avLst/>
          </a:prstGeom>
        </p:spPr>
      </p:pic>
      <p:pic>
        <p:nvPicPr>
          <p:cNvPr id="15" name="Picture 14">
            <a:extLst>
              <a:ext uri="{FF2B5EF4-FFF2-40B4-BE49-F238E27FC236}">
                <a16:creationId xmlns:a16="http://schemas.microsoft.com/office/drawing/2014/main" id="{9EFFB44A-FB36-4CAB-86E7-C3E97D4B08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52" y="3220923"/>
            <a:ext cx="995787" cy="757379"/>
          </a:xfrm>
          <a:prstGeom prst="rect">
            <a:avLst/>
          </a:prstGeom>
        </p:spPr>
      </p:pic>
      <p:pic>
        <p:nvPicPr>
          <p:cNvPr id="18" name="Picture 17">
            <a:extLst>
              <a:ext uri="{FF2B5EF4-FFF2-40B4-BE49-F238E27FC236}">
                <a16:creationId xmlns:a16="http://schemas.microsoft.com/office/drawing/2014/main" id="{E8E25558-68E5-4B27-BCE4-604D8542FC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51" y="6853444"/>
            <a:ext cx="995787" cy="757379"/>
          </a:xfrm>
          <a:prstGeom prst="rect">
            <a:avLst/>
          </a:prstGeom>
        </p:spPr>
      </p:pic>
      <p:sp>
        <p:nvSpPr>
          <p:cNvPr id="12" name="Title 6">
            <a:extLst>
              <a:ext uri="{FF2B5EF4-FFF2-40B4-BE49-F238E27FC236}">
                <a16:creationId xmlns:a16="http://schemas.microsoft.com/office/drawing/2014/main" id="{BD0DC7CA-8FF2-4BCF-9D8A-88F015525DCE}"/>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3" name="Picture 12">
            <a:extLst>
              <a:ext uri="{FF2B5EF4-FFF2-40B4-BE49-F238E27FC236}">
                <a16:creationId xmlns:a16="http://schemas.microsoft.com/office/drawing/2014/main" id="{A7D4C7B1-F974-4455-B9B5-850E82049FCA}"/>
              </a:ext>
            </a:extLst>
          </p:cNvPr>
          <p:cNvPicPr>
            <a:picLocks noChangeAspect="1"/>
          </p:cNvPicPr>
          <p:nvPr/>
        </p:nvPicPr>
        <p:blipFill>
          <a:blip r:embed="rId4"/>
          <a:stretch>
            <a:fillRect/>
          </a:stretch>
        </p:blipFill>
        <p:spPr>
          <a:xfrm>
            <a:off x="0" y="0"/>
            <a:ext cx="1219200" cy="810567"/>
          </a:xfrm>
          <a:prstGeom prst="rect">
            <a:avLst/>
          </a:prstGeom>
        </p:spPr>
      </p:pic>
    </p:spTree>
    <p:extLst>
      <p:ext uri="{BB962C8B-B14F-4D97-AF65-F5344CB8AC3E}">
        <p14:creationId xmlns:p14="http://schemas.microsoft.com/office/powerpoint/2010/main" val="401428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6D06C4-1D49-4FDF-80ED-0FF824DF485F}"/>
              </a:ext>
            </a:extLst>
          </p:cNvPr>
          <p:cNvSpPr>
            <a:spLocks noGrp="1"/>
          </p:cNvSpPr>
          <p:nvPr>
            <p:ph type="sldNum" sz="quarter" idx="12"/>
          </p:nvPr>
        </p:nvSpPr>
        <p:spPr/>
        <p:txBody>
          <a:bodyPr/>
          <a:lstStyle/>
          <a:p>
            <a:fld id="{B6F15528-21DE-4FAA-801E-634DDDAF4B2B}" type="slidenum">
              <a:rPr lang="en-US" smtClean="0"/>
              <a:pPr/>
              <a:t>14</a:t>
            </a:fld>
            <a:endParaRPr lang="en-US" dirty="0"/>
          </a:p>
        </p:txBody>
      </p:sp>
      <p:graphicFrame>
        <p:nvGraphicFramePr>
          <p:cNvPr id="9" name="Table 20">
            <a:extLst>
              <a:ext uri="{FF2B5EF4-FFF2-40B4-BE49-F238E27FC236}">
                <a16:creationId xmlns:a16="http://schemas.microsoft.com/office/drawing/2014/main" id="{FC1F2083-FC0C-442E-B242-37D72F0DCA99}"/>
              </a:ext>
            </a:extLst>
          </p:cNvPr>
          <p:cNvGraphicFramePr>
            <a:graphicFrameLocks noGrp="1"/>
          </p:cNvGraphicFramePr>
          <p:nvPr>
            <p:extLst>
              <p:ext uri="{D42A27DB-BD31-4B8C-83A1-F6EECF244321}">
                <p14:modId xmlns:p14="http://schemas.microsoft.com/office/powerpoint/2010/main" val="1892346533"/>
              </p:ext>
            </p:extLst>
          </p:nvPr>
        </p:nvGraphicFramePr>
        <p:xfrm>
          <a:off x="372533" y="1092349"/>
          <a:ext cx="11582400" cy="7530827"/>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8077198">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NGUỘI TRUNG THẾ TRONG NHÀ </a:t>
                      </a:r>
                    </a:p>
                    <a:p>
                      <a:pPr algn="ctr"/>
                      <a:r>
                        <a:rPr lang="en-US" sz="900" dirty="0">
                          <a:latin typeface="Times New Roman" panose="02020603050405020304" pitchFamily="18" charset="0"/>
                          <a:cs typeface="Times New Roman" panose="02020603050405020304" pitchFamily="18" charset="0"/>
                        </a:rPr>
                        <a:t>QTIII</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Tán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7622-T-110 QTIII P60, Cable Insulation OD 16.3-27.4 mm</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Đảm bảo sự linh hoạt, làm kín, chống nước tốt cho màn chắn băng đồng, sợ đồng và UniShield</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Vật liệu có hằng số cách điện K cao sử dụng phân bố sức ép điện trường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Thích hợp cho các ứng dụng trong nhà</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Đầu cáp có đường kính ngoài từ 0.64 - 1.08in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sử dụng cho kích cỡ dây từ 4/0 AWG đến 400 kcmil có điện áp 5kV, từ 3/0 AWG đến 300 kcmil điện áp 8 kV, 2 đến 2/0 AWG điện áp 15kV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Không tracking, Cao su rubber silicone đảm bảo độ bền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Chịu được điện áp định mức từ 5 đến 35kV. Có điện áp xung định mức 110kV</a:t>
                      </a:r>
                    </a:p>
                    <a:p>
                      <a:pPr fontAlgn="base"/>
                      <a:r>
                        <a:rPr lang="vi-VN" sz="1000" b="0" i="0" kern="1200" dirty="0">
                          <a:solidFill>
                            <a:schemeClr val="dk1"/>
                          </a:solidFill>
                          <a:effectLst/>
                          <a:latin typeface="+mj-lt"/>
                          <a:ea typeface="+mn-ea"/>
                          <a:cs typeface="+mn-cs"/>
                        </a:rPr>
                        <a:t>Đầu cáp co rút nguội 3M QTIII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7622-T</a:t>
                      </a:r>
                      <a:r>
                        <a:rPr lang="en-US" sz="1000" b="0" i="0" kern="1200" dirty="0">
                          <a:solidFill>
                            <a:schemeClr val="dk1"/>
                          </a:solidFill>
                          <a:effectLst/>
                          <a:latin typeface="+mj-lt"/>
                          <a:ea typeface="+mn-ea"/>
                          <a:cs typeface="+mn-cs"/>
                        </a:rPr>
                        <a:t> </a:t>
                      </a:r>
                      <a:r>
                        <a:rPr lang="vi-VN" sz="1000" b="0" i="0" kern="1200" dirty="0">
                          <a:solidFill>
                            <a:schemeClr val="dk1"/>
                          </a:solidFill>
                          <a:effectLst/>
                          <a:latin typeface="+mj-lt"/>
                          <a:ea typeface="+mn-ea"/>
                          <a:cs typeface="+mn-cs"/>
                        </a:rPr>
                        <a:t>bao gồm 3 đầu cáp 3 pha không tán, một thân duy nhất. Nó đảm bảo sự linh hoạt, làm kín, chống nước tốt cho cáp màn chắn băng đồng, sợi đồng và UniShield. Sự kết hợp của vật liệu hằng số điện môi cao và hợp chất làm kín cho phép đầu cáp chịu được điện áp định mức từ 5 đến 35kV.</a:t>
                      </a:r>
                    </a:p>
                    <a:p>
                      <a:pPr fontAlgn="base"/>
                      <a:r>
                        <a:rPr lang="vi-VN" sz="1000" b="0" i="0" kern="1200" dirty="0">
                          <a:solidFill>
                            <a:schemeClr val="dk1"/>
                          </a:solidFill>
                          <a:effectLst/>
                          <a:latin typeface="+mj-lt"/>
                          <a:ea typeface="+mn-ea"/>
                          <a:cs typeface="+mn-cs"/>
                        </a:rPr>
                        <a:t>Đầu cáp co rút nguội QTIII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7622-T </a:t>
                      </a:r>
                      <a:r>
                        <a:rPr lang="vi-VN" sz="1000" b="0" i="0" kern="1200" dirty="0">
                          <a:solidFill>
                            <a:schemeClr val="dk1"/>
                          </a:solidFill>
                          <a:effectLst/>
                          <a:latin typeface="+mj-lt"/>
                          <a:ea typeface="+mn-ea"/>
                          <a:cs typeface="+mn-cs"/>
                        </a:rPr>
                        <a:t>được sử dụng cho cáp trung thế có màn chắn và có cách điện rắn. Làm bằng vật liệu cao su silicone cách điện bền với tia UV, chống dòng rò bề mặt và có tính năng kị nước khiến cho đầu cáp có tuổi thọ lâu dài. Vật liệu hằng số điện môi cao đảm bảo sức ép điện áp trên bề mặt thấp và nâng cao khả năng chống điện áp xung, đồng thời vẫn đảm bảo chống rò, kích thước nhỏ gọn. Đạt chuẩn IEEE 48 cấp 1 sử dụng cho trong nhà và ứng dụng ở nơi được che chắn khỏi các điều kiện thời tiết. Kích cỡ cáp ứng dụng ở điện áp 5kV: 500-750 kcmil· 8 kV: 350-700 kcmil· 15 kV: 4/0 AWG-500 kcmil. Đầu cáp ngày tương thích với đầu cos: QL2-A-1/0-350 sử dụng cho cáp 4/0 AWG-350 kcmil (15kV)</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7622-T-110 QTIII P60, Cable Insulation OD 16.3-27.4 mm</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Tán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7625-T-110 QTIII Cold Shrink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Sili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Rubber, Cable Insulation OD 26.7-45.7 mm</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Đảm bảo sự linh hoạt, làm kín, chống nước tốt cho màn chắn băng đồng, sợ đồng và UniShield</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Vật liệu có hằng số cách điện K cao sử dụng phân bố sức ép điện trường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Thích hợp cho các ứng dụng trong nhà</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Đầu cáp có đường kính ngoài từ 1.05 - 1.80in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sử dụng cho kích cỡ dây từ 700 đến 1500 kcmil có điện áp 5kV, từ 600 đến 1250 kcmil điện áp 8 kV, 500 đến 1000 kcmil điện áp 15kV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Không tracking, Cao su rubber silicone đảm bảo độ bền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Chịu được điện áp định mức từ 5 đến 35kV. Có điện áp xung định mức 110kV</a:t>
                      </a:r>
                    </a:p>
                    <a:p>
                      <a:pPr fontAlgn="base"/>
                      <a:r>
                        <a:rPr lang="vi-VN" sz="1000" b="0" i="0" kern="1200" dirty="0">
                          <a:solidFill>
                            <a:schemeClr val="dk1"/>
                          </a:solidFill>
                          <a:effectLst/>
                          <a:latin typeface="+mj-lt"/>
                          <a:ea typeface="+mn-ea"/>
                          <a:cs typeface="+mn-cs"/>
                        </a:rPr>
                        <a:t>Đầu cáp co rút nguội 3M QTIII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7625-T </a:t>
                      </a:r>
                      <a:r>
                        <a:rPr lang="vi-VN" sz="1000" b="0" i="0" kern="1200" dirty="0">
                          <a:solidFill>
                            <a:schemeClr val="dk1"/>
                          </a:solidFill>
                          <a:effectLst/>
                          <a:latin typeface="+mj-lt"/>
                          <a:ea typeface="+mn-ea"/>
                          <a:cs typeface="+mn-cs"/>
                        </a:rPr>
                        <a:t>bao gồm 3 đầu cáp 3 pha không tán, một thân duy nhất. Nó đảm bảo sự linh hoạt, làm kín, chống nước tốt cho cáp màn chắn băng đồng, sợi đồng và UniShield. Sự kết hợp của vật liệu hằng số điện môi cao và hợp chất làm kín cho phép đầu cáp chịu được điện áp định mức từ 5 đến 35kV.</a:t>
                      </a:r>
                    </a:p>
                    <a:p>
                      <a:pPr fontAlgn="base"/>
                      <a:r>
                        <a:rPr lang="vi-VN" sz="1000" b="0" i="0" kern="1200" dirty="0">
                          <a:solidFill>
                            <a:schemeClr val="dk1"/>
                          </a:solidFill>
                          <a:effectLst/>
                          <a:latin typeface="+mj-lt"/>
                          <a:ea typeface="+mn-ea"/>
                          <a:cs typeface="+mn-cs"/>
                        </a:rPr>
                        <a:t>Đầu cáp co rút nguội QTIII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7625-T </a:t>
                      </a:r>
                      <a:r>
                        <a:rPr lang="vi-VN" sz="1000" b="0" i="0" kern="1200" dirty="0">
                          <a:solidFill>
                            <a:schemeClr val="dk1"/>
                          </a:solidFill>
                          <a:effectLst/>
                          <a:latin typeface="+mj-lt"/>
                          <a:ea typeface="+mn-ea"/>
                          <a:cs typeface="+mn-cs"/>
                        </a:rPr>
                        <a:t>được sử dụng cho cáp trung thế có màn chắn và có cách điện rắn. Làm bằng vật liệu cao su silicone cách điện bền với tia UV, chống dòng rò bề mặt và có tính năng kị nước khiến cho đầu cáp có tuổi thọ lâu dài. Vật liệu hằng số điện môi cao đảm bảo sức ép điện áp trên bề mặt thấp và nâng cao khả năng chống điện áp xung, đồng thời vẫn đảm bảo chống rò, kích thước nhỏ gọn. Đạt chuẩn IEEE 48 cấp 1 sử dụng cho trong nhà và ứng dụng ở nơi được che chắn khỏi các điều kiện thời tiết. Kích cỡ cáp ứng dụng ở điện áp 5kV: 500-750 kcmil· 8 kV: 350-700 kcmil· 15 kV: 4/0 AWG-500 kcmil. Đầu cáp ngày tương thích với đầu cos: QL2-A-1/0-350 sử dụng cho cáp 4/0 AWG-350 kcmil (15kV)</a:t>
                      </a:r>
                    </a:p>
                  </a:txBody>
                  <a:tcPr anchor="ctr"/>
                </a:tc>
                <a:extLst>
                  <a:ext uri="{0D108BD9-81ED-4DB2-BD59-A6C34878D82A}">
                    <a16:rowId xmlns:a16="http://schemas.microsoft.com/office/drawing/2014/main" val="3828892827"/>
                  </a:ext>
                </a:extLst>
              </a:tr>
              <a:tr h="1219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7625-T-110 QTIII Cold Shrink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Sili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Rubber, Cable Insulation OD 26.7-45.7 mm</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Tán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7621-T-95-3W QTIII 3C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Termkit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Cable Insulation OD 12.7-17.8 mm</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Đảm bảo sự linh hoạt, làm kín, chống nước tốt cho màn chắn băng đồng, sợ đồng và UniShield</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Vật liệu có hằng số cách điện K cao sử dụng phân bố sức ép điện trường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Thích hợp cho cách ứng dụng trong nhà và các hệ thống tủ</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Đầu cáp có đường kính ngoài từ 0.5 - 0.7in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sử dụng cho kích cỡ dây từ 1 đến 3/0 AWG có điện áp 5kV, từ 2 đến 2/0 AWG điện áp 8 kV, 16-25 mm² điện áp 15kV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Thiết kế tích hợp cho phép lắp đặt dễ dàng hơn trong không gian hạn chế</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Chịu được điện áp định mức từ 5 đến 35kV. Có điện áp xung định mức 95kV</a:t>
                      </a:r>
                    </a:p>
                    <a:p>
                      <a:pPr fontAlgn="base"/>
                      <a:r>
                        <a:rPr lang="vi-VN" sz="1000" b="0" i="0" kern="1200" dirty="0">
                          <a:solidFill>
                            <a:schemeClr val="dk1"/>
                          </a:solidFill>
                          <a:effectLst/>
                          <a:latin typeface="+mj-lt"/>
                          <a:ea typeface="+mn-ea"/>
                          <a:cs typeface="+mn-cs"/>
                        </a:rPr>
                        <a:t>Đầu cáp co nguội 3M™ Cold Shrink QT-III dòng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7621-T</a:t>
                      </a:r>
                      <a:r>
                        <a:rPr lang="vi-VN" sz="1000" b="0" i="0" kern="1200" dirty="0">
                          <a:solidFill>
                            <a:schemeClr val="dk1"/>
                          </a:solidFill>
                          <a:effectLst/>
                          <a:latin typeface="+mj-lt"/>
                          <a:ea typeface="+mn-ea"/>
                          <a:cs typeface="+mn-cs"/>
                        </a:rPr>
                        <a:t>-3W bao gồm 1 đầu cáp 3 pha không tán. Nó đảm bảo sự linh hoạt, làm kín, chống nước tốt cho màn chắn băng đồng, sợ đồng và UniShield. Sự kết hợp của vật liệu hằng số điện môi cao và hợp chất làm kín cho phép đầu cáp chịu được điện áp định mức từ 5 đến 35kV.</a:t>
                      </a:r>
                    </a:p>
                    <a:p>
                      <a:pPr fontAlgn="base"/>
                      <a:r>
                        <a:rPr lang="vi-VN" sz="1000" b="0" i="0" kern="1200" dirty="0">
                          <a:solidFill>
                            <a:schemeClr val="dk1"/>
                          </a:solidFill>
                          <a:effectLst/>
                          <a:latin typeface="+mj-lt"/>
                          <a:ea typeface="+mn-ea"/>
                          <a:cs typeface="+mn-cs"/>
                        </a:rPr>
                        <a:t>Đầu cáp co rút nguội 3M QTIII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7621-T-</a:t>
                      </a:r>
                      <a:r>
                        <a:rPr lang="vi-VN" sz="1000" b="0" i="0" kern="1200" dirty="0">
                          <a:solidFill>
                            <a:schemeClr val="dk1"/>
                          </a:solidFill>
                          <a:effectLst/>
                          <a:latin typeface="+mj-lt"/>
                          <a:ea typeface="+mn-ea"/>
                          <a:cs typeface="+mn-cs"/>
                        </a:rPr>
                        <a:t>3W được sử dụng cho cáp trung thế 3 pha có màn chắn nhưng không có dây nối đất. Làm bằng vật liệu cao su silicone bền với tia UV và chống dòng rò bề mặt, đầu cáp này sử dụng được cho trong nhà. Vật liệu hằng số điện môi cao đảm bảo sức ép điện áp trên bề mặt thấp và nâng cao khả năng chống điện áp xung, đồng thời vẫn đảm bảo chống rò, kích thước nhỏ gọn. Kích thước lắp đặt đầu cáp ngắn khiến nó phù hợp cho các không gian nhỏ hẹp, như trong khoang mô tơ, khởi động, tủ máy cắ, biến tần, máy biến áp và các kết nối tương tự. Được chứng nhận bởi JIS, IEC và AEIC. Kích thước cáp ứng dụng ở điện áp 5kV 1-3/0 AWG· 8 kV: 2-2/0 AWG</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7621-T-95-3W QTIII 3C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Termkit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Cable Insulation OD 12.7-17.8 mm</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3" name="Picture 12">
            <a:extLst>
              <a:ext uri="{FF2B5EF4-FFF2-40B4-BE49-F238E27FC236}">
                <a16:creationId xmlns:a16="http://schemas.microsoft.com/office/drawing/2014/main" id="{D2F66ACC-755D-49E7-80DE-7595619CEC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94" y="1518420"/>
            <a:ext cx="1007978" cy="990410"/>
          </a:xfrm>
          <a:prstGeom prst="rect">
            <a:avLst/>
          </a:prstGeom>
        </p:spPr>
      </p:pic>
      <p:pic>
        <p:nvPicPr>
          <p:cNvPr id="14" name="Picture 13">
            <a:extLst>
              <a:ext uri="{FF2B5EF4-FFF2-40B4-BE49-F238E27FC236}">
                <a16:creationId xmlns:a16="http://schemas.microsoft.com/office/drawing/2014/main" id="{C5A5F2B9-768C-49F2-BE21-F2B9331692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227" y="3876268"/>
            <a:ext cx="1028278" cy="1091153"/>
          </a:xfrm>
          <a:prstGeom prst="rect">
            <a:avLst/>
          </a:prstGeom>
        </p:spPr>
      </p:pic>
      <p:pic>
        <p:nvPicPr>
          <p:cNvPr id="16" name="Picture 15">
            <a:extLst>
              <a:ext uri="{FF2B5EF4-FFF2-40B4-BE49-F238E27FC236}">
                <a16:creationId xmlns:a16="http://schemas.microsoft.com/office/drawing/2014/main" id="{5BDFFD4F-ABB4-40A6-AC0A-292F867055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555" y="6305042"/>
            <a:ext cx="1007978" cy="1118340"/>
          </a:xfrm>
          <a:prstGeom prst="rect">
            <a:avLst/>
          </a:prstGeom>
        </p:spPr>
      </p:pic>
      <p:sp>
        <p:nvSpPr>
          <p:cNvPr id="10" name="Title 6">
            <a:extLst>
              <a:ext uri="{FF2B5EF4-FFF2-40B4-BE49-F238E27FC236}">
                <a16:creationId xmlns:a16="http://schemas.microsoft.com/office/drawing/2014/main" id="{7641EACB-5454-4536-930A-5AAB62C2021C}"/>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1" name="Picture 10">
            <a:extLst>
              <a:ext uri="{FF2B5EF4-FFF2-40B4-BE49-F238E27FC236}">
                <a16:creationId xmlns:a16="http://schemas.microsoft.com/office/drawing/2014/main" id="{7303402E-44BE-47DA-939E-FA6E2C129BE7}"/>
              </a:ext>
            </a:extLst>
          </p:cNvPr>
          <p:cNvPicPr>
            <a:picLocks noChangeAspect="1"/>
          </p:cNvPicPr>
          <p:nvPr/>
        </p:nvPicPr>
        <p:blipFill>
          <a:blip r:embed="rId5"/>
          <a:stretch>
            <a:fillRect/>
          </a:stretch>
        </p:blipFill>
        <p:spPr>
          <a:xfrm>
            <a:off x="0" y="0"/>
            <a:ext cx="1219200" cy="810567"/>
          </a:xfrm>
          <a:prstGeom prst="rect">
            <a:avLst/>
          </a:prstGeom>
        </p:spPr>
      </p:pic>
    </p:spTree>
    <p:extLst>
      <p:ext uri="{BB962C8B-B14F-4D97-AF65-F5344CB8AC3E}">
        <p14:creationId xmlns:p14="http://schemas.microsoft.com/office/powerpoint/2010/main" val="880427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AA1D42-D981-40A3-9200-D84AA1ECDBAD}"/>
              </a:ext>
            </a:extLst>
          </p:cNvPr>
          <p:cNvSpPr>
            <a:spLocks noGrp="1"/>
          </p:cNvSpPr>
          <p:nvPr>
            <p:ph type="sldNum" sz="quarter" idx="12"/>
          </p:nvPr>
        </p:nvSpPr>
        <p:spPr/>
        <p:txBody>
          <a:bodyPr/>
          <a:lstStyle/>
          <a:p>
            <a:fld id="{B6F15528-21DE-4FAA-801E-634DDDAF4B2B}" type="slidenum">
              <a:rPr lang="en-US" smtClean="0"/>
              <a:pPr/>
              <a:t>15</a:t>
            </a:fld>
            <a:endParaRPr lang="en-US" dirty="0"/>
          </a:p>
        </p:txBody>
      </p:sp>
      <p:graphicFrame>
        <p:nvGraphicFramePr>
          <p:cNvPr id="9" name="Table 20">
            <a:extLst>
              <a:ext uri="{FF2B5EF4-FFF2-40B4-BE49-F238E27FC236}">
                <a16:creationId xmlns:a16="http://schemas.microsoft.com/office/drawing/2014/main" id="{87C30945-AE1C-4181-8094-10033E04A324}"/>
              </a:ext>
            </a:extLst>
          </p:cNvPr>
          <p:cNvGraphicFramePr>
            <a:graphicFrameLocks noGrp="1"/>
          </p:cNvGraphicFramePr>
          <p:nvPr>
            <p:extLst>
              <p:ext uri="{D42A27DB-BD31-4B8C-83A1-F6EECF244321}">
                <p14:modId xmlns:p14="http://schemas.microsoft.com/office/powerpoint/2010/main" val="3193426868"/>
              </p:ext>
            </p:extLst>
          </p:nvPr>
        </p:nvGraphicFramePr>
        <p:xfrm>
          <a:off x="372533" y="1192714"/>
          <a:ext cx="11582400" cy="7192606"/>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8077198">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NGUỘI TRUNG THẾ TRONG NHÀ </a:t>
                      </a:r>
                    </a:p>
                    <a:p>
                      <a:pPr algn="ctr"/>
                      <a:r>
                        <a:rPr lang="en-US" sz="900" dirty="0">
                          <a:latin typeface="Times New Roman" panose="02020603050405020304" pitchFamily="18" charset="0"/>
                          <a:cs typeface="Times New Roman" panose="02020603050405020304" pitchFamily="18" charset="0"/>
                        </a:rPr>
                        <a:t>QTIII</a:t>
                      </a:r>
                    </a:p>
                  </a:txBody>
                  <a:tcPr anchor="ctr"/>
                </a:tc>
                <a:tc hMerge="1">
                  <a:txBody>
                    <a:bodyPr/>
                    <a:lstStyle/>
                    <a:p>
                      <a:endParaRPr lang="en-US" dirty="0"/>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Tán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7693-T-150 QTIII Cold Shrink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Sili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Rubber, Cable Insulation OD 18.3-32.8 mm</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Công nghệ co rút nguội cho phép lắp đặt dễ dàng &amp; đơn giản, chỉ cần đặt đầu cáp lên trên cáp đã chuẩn bị sẵn và kéo rút nhẹ nhàng lõi ống dây để đầu cáp co lại vào vị trí xác định. (không cần lực ép)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Sứ cách điện bằng cao su silicon, ống điều áp sử dụng chất liệu EPDM kết hợp với hợp chất điều áp và hợp chất điền kín chống các tác động môi trường tương thích với các loại cáp thông dụng có cách điện rắn, như polyetylen (PE), polyetylen liên kết chéo (XLPE) và cao su propylen ethlylene (EPR)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bằng vật liệu High-K: Vật liệu hằng số điện môi cao được chế tạo từ công thức đặc biệt giúp giảm thiểu tối đa chênh lệch điện áp trên bề mặt bằng cách phân bổ điện trường đồng đều trên toàn bộ bề mặt của sứ cách điện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Thiết kế đa năng và tích hợp trọn bộ một ống đầu cáp cho phép lắp đặt nhanh chóng, và phù hợp với nhiều loại kích cỡ cáp. Thiết kế nhỏ gọn hỗ trợ lắp đặt dễ dàng trong không gian hẹp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Tuân thủ các yêu cầu của Tiêu chuẩn IEEE 48, đối với các đầu cáp loại 1 cho cấp điện áp 5, 8, 15, 25/28 và 35 kV</a:t>
                      </a:r>
                    </a:p>
                    <a:p>
                      <a:pPr fontAlgn="base"/>
                      <a:r>
                        <a:rPr lang="vi-VN" sz="1000" b="0" i="0" kern="1200" dirty="0">
                          <a:solidFill>
                            <a:schemeClr val="dk1"/>
                          </a:solidFill>
                          <a:effectLst/>
                          <a:latin typeface="+mj-lt"/>
                          <a:ea typeface="+mn-ea"/>
                          <a:cs typeface="+mn-cs"/>
                        </a:rPr>
                        <a:t>Đầu cáp co rút nguội 3M™ QTIII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7693-T</a:t>
                      </a:r>
                      <a:r>
                        <a:rPr lang="vi-VN" sz="1000" b="0" i="0" kern="1200" dirty="0">
                          <a:solidFill>
                            <a:schemeClr val="dk1"/>
                          </a:solidFill>
                          <a:effectLst/>
                          <a:latin typeface="+mj-lt"/>
                          <a:ea typeface="+mn-ea"/>
                          <a:cs typeface="+mn-cs"/>
                        </a:rPr>
                        <a:t> bao gồm 1 thân đầu cáp silicone không tán đáp ứng chuẩn IEEE 48 loại 1 cho ứng dụng trong nhà và được che chắn bảo vệ tránh các tác động của thời tiết. Bộ đầu cáp được thiết kế để làm đầu cáp cho cáp lực với điện áp định mức từ 5-35 kV có cách điện rắn có màn chắn băng đồng, sợi đồng và UniShield®.</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7693-T-150 QTIII Cold Shrink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Sili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Rubber, Cable Insulation OD 18.3-32.8 mm</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Tán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7695-T-150 QTIII P60, Cable Insulation OD 26.7-45.7 mm</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Công nghệ co rút nguội cho phép lắp đặt dễ dàng &amp; đơn giản, chỉ cần đặt đầu cáp lên trên cáp đã chuẩn bị sẵn và kéo rút nhẹ nhàng lõi ống dây để đầu cáp co lại vào vị trí xác định. (không cần lực ép)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Sứ cách điện bằng cao su silicon, ống điều áp sử dụng chất liệu EPDM kết hợp với hợp chất điều áp và hợp chất điền kín chống các tác động môi trường tương thích với các loại cáp thông dụng có cách điện rắn, như polyetylen (PE), polyetylen liên kết chéo (XLPE) và cao su propylen ethlylene (EPR)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bằng vật liệu High-K: Vật liệu hằng số điện môi cao được chế tạo từ công thức đặc biệt giúp giảm thiểu tối đa chênh lệch điện áp trên bề mặt bằng cách phân bổ điện trường đồng đều trên toàn bộ bề mặt của sứ cách điện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Thiết kế đa năng và tích hợp trọn bộ một ống đầu cáp cho phép lắp đặt nhanh chóng, và phù hợp với nhiều loại kích cỡ cáp. Thiết kế nhỏ gọn hỗ trợ lắp đặt dễ dàng trong không gian hẹp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Tuân thủ các yêu cầu của Tiêu chuẩn IEEE 48, đối với các đầu cáp loại 1 cho cấp điện áp 5, 8, 15, 25/28 và 35 kV</a:t>
                      </a:r>
                    </a:p>
                    <a:p>
                      <a:pPr fontAlgn="base"/>
                      <a:r>
                        <a:rPr lang="vi-VN" sz="1000" b="0" i="0" kern="1200" dirty="0">
                          <a:solidFill>
                            <a:schemeClr val="dk1"/>
                          </a:solidFill>
                          <a:effectLst/>
                          <a:latin typeface="+mj-lt"/>
                          <a:ea typeface="+mn-ea"/>
                          <a:cs typeface="+mn-cs"/>
                        </a:rPr>
                        <a:t>Đầu cáp co rút nguội 3M™ QTIII </a:t>
                      </a:r>
                      <a:r>
                        <a:rPr lang="en-US" sz="1000" b="1" i="0" kern="1200" dirty="0">
                          <a:solidFill>
                            <a:schemeClr val="dk1"/>
                          </a:solidFill>
                          <a:effectLst/>
                          <a:latin typeface="+mj-lt"/>
                          <a:ea typeface="+mn-ea"/>
                          <a:cs typeface="Times New Roman" panose="02020603050405020304" pitchFamily="18" charset="0"/>
                        </a:rPr>
                        <a:t>7695-T</a:t>
                      </a:r>
                      <a:r>
                        <a:rPr lang="vi-VN" sz="1000" b="0" i="0" kern="1200" dirty="0">
                          <a:solidFill>
                            <a:schemeClr val="dk1"/>
                          </a:solidFill>
                          <a:effectLst/>
                          <a:latin typeface="+mj-lt"/>
                          <a:ea typeface="+mn-ea"/>
                          <a:cs typeface="+mn-cs"/>
                        </a:rPr>
                        <a:t> bao gồm 1 thân đầu cáp silicone không tán đáp ứng chuẩn IEEE 48 loại 1 cho ứng dụng trong nhà và được che chắn bảo vệ tránh các tác động của thời tiết. Bộ đầu cáp được thiết kế để làm đầu cáp cho cáp lực với điện áp định mức từ 5-35 kV có cách điện rắn có màn chắn băng đồng, sợi đồng và UniShield®.</a:t>
                      </a:r>
                    </a:p>
                  </a:txBody>
                  <a:tcPr anchor="ctr"/>
                </a:tc>
                <a:extLst>
                  <a:ext uri="{0D108BD9-81ED-4DB2-BD59-A6C34878D82A}">
                    <a16:rowId xmlns:a16="http://schemas.microsoft.com/office/drawing/2014/main" val="3828892827"/>
                  </a:ext>
                </a:extLst>
              </a:tr>
              <a:tr h="1219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7695-T-150 QTIII P60, Cable Insulation OD 26.7-45.7 mm</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6</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Tán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7656-T-HSG-150 QTIII Cold Shrink Silicon, Cable Insulation OD 38.9-58.9 mm</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Công nghệ co rút nguội cho phép lắp đặt dễ dàng &amp; đơn giản, chỉ cần đặt đầu cáp lên trên cáp đã chuẩn bị sẵn và kéo rút nhẹ nhàng lõi ống dây để đầu cáp co lại vào vị trí xác định. (không cần lực ép)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Sứ cách điện bằng cao su silicon, ống điều áp sử dụng chất liệu EPDM kết hợp với hợp chất điều áp và hợp chất điền kín chống các tác động môi trường tương thích với các loại cáp thông dụng có cách điện rắn, như polyetylen (PE), polyetylen liên kết chéo (XLPE) và cao su propylen ethlylene (EPR)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bằng vật liệu High-K: Vật liệu hằng số điện môi cao được chế tạo từ công thức đặc biệt giúp giảm thiểu tối đa chênh lệch điện áp trên bề mặt bằng cách phân bổ điện trường đồng đều trên toàn bộ bề mặt của sứ cách điện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Thiết kế đa năng và tích hợp trọn bộ một ống đầu cáp cho phép lắp đặt nhanh chóng, và phù hợp với nhiều loại kích cỡ cáp. Thiết kế nhỏ gọn hỗ trợ lắp đặt dễ dàng trong không gian hẹp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Tuân thủ các yêu cầu của Tiêu chuẩn IEEE 48, đối với các đầu cáp loại 1 cho cấp điện áp 5, 8, 15, 25/28 và 35 kV</a:t>
                      </a:r>
                    </a:p>
                    <a:p>
                      <a:pPr fontAlgn="base"/>
                      <a:r>
                        <a:rPr lang="vi-VN" sz="1000" b="0" i="0" kern="1200" dirty="0">
                          <a:solidFill>
                            <a:schemeClr val="dk1"/>
                          </a:solidFill>
                          <a:effectLst/>
                          <a:latin typeface="+mj-lt"/>
                          <a:ea typeface="+mn-ea"/>
                          <a:cs typeface="+mn-cs"/>
                        </a:rPr>
                        <a:t>Đầu cáp co rút nguội 3M™ QTIII </a:t>
                      </a:r>
                      <a:r>
                        <a:rPr lang="en-US" sz="1000" b="1" i="0" kern="1200" dirty="0">
                          <a:solidFill>
                            <a:schemeClr val="dk1"/>
                          </a:solidFill>
                          <a:effectLst/>
                          <a:latin typeface="+mj-lt"/>
                          <a:ea typeface="+mn-ea"/>
                          <a:cs typeface="Times New Roman" panose="02020603050405020304" pitchFamily="18" charset="0"/>
                        </a:rPr>
                        <a:t>7656-T</a:t>
                      </a:r>
                      <a:r>
                        <a:rPr lang="vi-VN" sz="1000" b="0" i="0" kern="1200" dirty="0">
                          <a:solidFill>
                            <a:schemeClr val="dk1"/>
                          </a:solidFill>
                          <a:effectLst/>
                          <a:latin typeface="+mj-lt"/>
                          <a:ea typeface="+mn-ea"/>
                          <a:cs typeface="+mn-cs"/>
                        </a:rPr>
                        <a:t> bao gồm 1 thân đầu cáp silicone không tán đáp ứng chuẩn IEEE 48 loại 1 cho ứng dụng trong nhà và được che chắn bảo vệ tránh các tác động của thời tiết. Bộ đầu cáp được thiết kế để làm đầu cáp cho cáp lực với điện áp định mức từ 5-35 kV có cách điện rắn có màn chắn băng đồng, sợi đồng và UniShield®.</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7656-T-HSG-150 QTIII Cold Shrink Silicon, Cable Insulation OD 38.9-58.9 mm</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1" name="Picture 10">
            <a:extLst>
              <a:ext uri="{FF2B5EF4-FFF2-40B4-BE49-F238E27FC236}">
                <a16:creationId xmlns:a16="http://schemas.microsoft.com/office/drawing/2014/main" id="{0931B49A-A8F8-4511-9EEB-D24AA5A100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372" y="1598907"/>
            <a:ext cx="990161" cy="995124"/>
          </a:xfrm>
          <a:prstGeom prst="rect">
            <a:avLst/>
          </a:prstGeom>
        </p:spPr>
      </p:pic>
      <p:pic>
        <p:nvPicPr>
          <p:cNvPr id="12" name="Picture 11">
            <a:extLst>
              <a:ext uri="{FF2B5EF4-FFF2-40B4-BE49-F238E27FC236}">
                <a16:creationId xmlns:a16="http://schemas.microsoft.com/office/drawing/2014/main" id="{11BCE5D6-734D-48C8-B148-9217D04E9A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372" y="3784702"/>
            <a:ext cx="990161" cy="995124"/>
          </a:xfrm>
          <a:prstGeom prst="rect">
            <a:avLst/>
          </a:prstGeom>
        </p:spPr>
      </p:pic>
      <p:pic>
        <p:nvPicPr>
          <p:cNvPr id="13" name="Picture 12">
            <a:extLst>
              <a:ext uri="{FF2B5EF4-FFF2-40B4-BE49-F238E27FC236}">
                <a16:creationId xmlns:a16="http://schemas.microsoft.com/office/drawing/2014/main" id="{15232AD2-D8D1-4ADE-87B2-52C815910A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372" y="6208959"/>
            <a:ext cx="990161" cy="995124"/>
          </a:xfrm>
          <a:prstGeom prst="rect">
            <a:avLst/>
          </a:prstGeom>
        </p:spPr>
      </p:pic>
      <p:sp>
        <p:nvSpPr>
          <p:cNvPr id="10" name="Title 6">
            <a:extLst>
              <a:ext uri="{FF2B5EF4-FFF2-40B4-BE49-F238E27FC236}">
                <a16:creationId xmlns:a16="http://schemas.microsoft.com/office/drawing/2014/main" id="{8DABD8BF-AB37-4129-8287-176FCCEDC0E4}"/>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4" name="Picture 13">
            <a:extLst>
              <a:ext uri="{FF2B5EF4-FFF2-40B4-BE49-F238E27FC236}">
                <a16:creationId xmlns:a16="http://schemas.microsoft.com/office/drawing/2014/main" id="{3596412F-1310-46D6-A13A-F0C05139BCD7}"/>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30840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FF94F-376B-4C99-98A5-3FDD943960B3}"/>
              </a:ext>
            </a:extLst>
          </p:cNvPr>
          <p:cNvSpPr>
            <a:spLocks noGrp="1"/>
          </p:cNvSpPr>
          <p:nvPr>
            <p:ph type="sldNum" sz="quarter" idx="12"/>
          </p:nvPr>
        </p:nvSpPr>
        <p:spPr/>
        <p:txBody>
          <a:bodyPr/>
          <a:lstStyle/>
          <a:p>
            <a:fld id="{B6F15528-21DE-4FAA-801E-634DDDAF4B2B}" type="slidenum">
              <a:rPr lang="en-US" smtClean="0"/>
              <a:pPr/>
              <a:t>16</a:t>
            </a:fld>
            <a:endParaRPr lang="en-US" dirty="0"/>
          </a:p>
        </p:txBody>
      </p:sp>
      <p:graphicFrame>
        <p:nvGraphicFramePr>
          <p:cNvPr id="9" name="Table 20">
            <a:extLst>
              <a:ext uri="{FF2B5EF4-FFF2-40B4-BE49-F238E27FC236}">
                <a16:creationId xmlns:a16="http://schemas.microsoft.com/office/drawing/2014/main" id="{C8F3F597-3549-45B3-A5E8-705F44A94F15}"/>
              </a:ext>
            </a:extLst>
          </p:cNvPr>
          <p:cNvGraphicFramePr>
            <a:graphicFrameLocks noGrp="1"/>
          </p:cNvGraphicFramePr>
          <p:nvPr>
            <p:extLst>
              <p:ext uri="{D42A27DB-BD31-4B8C-83A1-F6EECF244321}">
                <p14:modId xmlns:p14="http://schemas.microsoft.com/office/powerpoint/2010/main" val="36743298"/>
              </p:ext>
            </p:extLst>
          </p:nvPr>
        </p:nvGraphicFramePr>
        <p:xfrm>
          <a:off x="372533" y="1170410"/>
          <a:ext cx="11582400" cy="7192606"/>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8077198">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NGUỘI TRUNG THẾ TRONG NHÀ </a:t>
                      </a:r>
                    </a:p>
                    <a:p>
                      <a:pPr algn="ctr"/>
                      <a:r>
                        <a:rPr lang="en-US" sz="900" dirty="0">
                          <a:latin typeface="Times New Roman" panose="02020603050405020304" pitchFamily="18" charset="0"/>
                          <a:cs typeface="Times New Roman" panose="02020603050405020304" pitchFamily="18" charset="0"/>
                        </a:rPr>
                        <a:t>QTIII</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Tán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7655-T-HSG-150 QTIII Cold Shrink Silicon, Cable Insulation OD 8.40-12.7 mm</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Công nghệ co rút nguội cho phép lắp đặt dễ dàng &amp; đơn giản, chỉ cần đặt đầu cáp lên trên cáp đã chuẩn bị sẵn và kéo rút nhẹ nhàng lõi ống dây để đầu cáp co lại vào vị trí xác định. (không cần lực ép)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Sứ cách điện bằng cao su silicon, ống điều áp sử dụng chất liệu EPDM kết hợp với hợp chất điều áp và hợp chất điền kín chống các tác động môi trường tương thích với các loại cáp thông dụng có cách điện rắn, như polyetylen (PE), polyetylen liên kết chéo (XLPE) và cao su propylen ethlylene (EPR)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bằng vật liệu High-K: Vật liệu hằng số điện môi cao được chế tạo từ công thức đặc biệt giúp giảm thiểu tối đa chênh lệch điện áp trên bề mặt bằng cách phân bổ điện trường đồng đều trên toàn bộ bề mặt của sứ cách điện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Thiết kế đa năng và tích hợp trọn bộ một ống đầu cáp cho phép lắp đặt nhanh chóng, và phù hợp với nhiều loại kích cỡ cáp. Thiết kế nhỏ gọn hỗ trợ lắp đặt dễ dàng trong không gian hẹp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Tuân thủ các yêu cầu của Tiêu chuẩn IEEE 48, đối với các đầu cáp loại 1 cho cấp điện áp 5, 8, 15, 25/28 và 35 kV</a:t>
                      </a:r>
                    </a:p>
                    <a:p>
                      <a:pPr fontAlgn="base"/>
                      <a:r>
                        <a:rPr lang="vi-VN" sz="1000" b="0" i="0" kern="1200" dirty="0">
                          <a:solidFill>
                            <a:schemeClr val="dk1"/>
                          </a:solidFill>
                          <a:effectLst/>
                          <a:latin typeface="+mj-lt"/>
                          <a:ea typeface="+mn-ea"/>
                          <a:cs typeface="+mn-cs"/>
                        </a:rPr>
                        <a:t>Bộ đầu cáp co rút nguội 3M™ Cold Shrink QT III 7640 T HSG &amp; 7650 T HSG bao gồm một thân đầu cáp không tán. Nó có tác dụng đảm bảo độ kín khít, mềm dẻo cho cáp có màn chắn băng đồng hay dây đồng bên trên băng đồng và cáp có giáp kim loại lượn sóng. Sự kết hợp của vật liệu hằng số điện môi cao và các hợp chất điền kín cho phép đầu cáp chịu được điện áp từ 5 đến 35kV</a:t>
                      </a:r>
                      <a:r>
                        <a:rPr lang="en-US" sz="1000" b="0" i="0" kern="1200" dirty="0">
                          <a:solidFill>
                            <a:schemeClr val="dk1"/>
                          </a:solidFill>
                          <a:effectLst/>
                          <a:latin typeface="+mj-lt"/>
                          <a:ea typeface="+mn-ea"/>
                          <a:cs typeface="+mn-cs"/>
                        </a:rPr>
                        <a:t>.</a:t>
                      </a:r>
                      <a:endParaRPr lang="vi-VN" sz="2400" b="0" i="0" kern="1200" dirty="0">
                        <a:solidFill>
                          <a:schemeClr val="dk1"/>
                        </a:solidFill>
                        <a:effectLst/>
                        <a:latin typeface="+mj-lt"/>
                        <a:ea typeface="+mn-ea"/>
                        <a:cs typeface="+mn-cs"/>
                      </a:endParaRP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7655-T-HSG-150 QTIII Cold Shrink Silicon, Cable Insulation OD 8.40-12.7 mm</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8</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Tán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7620-T-95-3W QTIII 3C Termination Kit, Cable Insulation OD 8.4-12.7 mm</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Đảm bảo sự linh hoạt, làm kín, chống nước tốt cho màn chắn băng đồng, sợ đồng và UniShield</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có hằng số cách điện K cao sử dụng phân bố sức ép điện trường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Thích hợp cho cách ứng dụng trong nhà và các hệ thống tủ</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có đường kính ngoài từ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8.4-12.7 mm</a:t>
                      </a:r>
                      <a:endParaRPr lang="vi-VN"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nguội 3M™ Cold Shrink QT-III dòng 7600-T-3W bao gồm 1 đầu cáp 3 pha không tán. Nó đảm bảo sự linh hoạt, làm kín, chống nước tốt cho màn chắn băng đồng, sợ đồng và UniShield. Sự kết hợp của vật liệu hằng số điện môi cao và hợp chất làm kín cho phép đầu cáp chịu được điện áp định mức từ 5 đến 35kV.</a:t>
                      </a:r>
                    </a:p>
                  </a:txBody>
                  <a:tcPr anchor="ctr"/>
                </a:tc>
                <a:extLst>
                  <a:ext uri="{0D108BD9-81ED-4DB2-BD59-A6C34878D82A}">
                    <a16:rowId xmlns:a16="http://schemas.microsoft.com/office/drawing/2014/main" val="3828892827"/>
                  </a:ext>
                </a:extLst>
              </a:tr>
              <a:tr h="1219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7620-T-95-3W QTIII 3C Termination Kit, Cable Insulation OD 8.4-12.7 mm</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9</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Tán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7645-T-110 QTIII Cold Shrink Silicone Ru, Cable Insulation OD 26.7-45.7 mm</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Cung cấp một vòng bịt kín không có lỗ rỗng cho cáp điện trung tính đồng tâm và trung tính đồng tâm có vỏ bọc</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Thích hợp cho các ứng dụng trong nhà</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Sự cách nhiệt cao su silicone không bám rãnh mang lại độ bền</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3M™ Cold Shrink QT III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7645-T </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một đầu cáp 1 mảnh, không có nắp đậy. Bộ đầu cáp đảm bảo độ kín khít, mềm dẻo cho cáp điện trung tính đồng tâm và trung tính đồng tâm có vỏ bọc. Sự kết hợp của vật liệu hằng số điện môi cao và cách điện cao su silicone cho phép đầu cáp chịu được điện áp từ 5 đến 35kV.</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7645-T-110 QTIII Cold Shrink Silicone Ru, Cable Insulation OD 26.7-45.7 mm</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2" name="Picture 11">
            <a:extLst>
              <a:ext uri="{FF2B5EF4-FFF2-40B4-BE49-F238E27FC236}">
                <a16:creationId xmlns:a16="http://schemas.microsoft.com/office/drawing/2014/main" id="{6DDB4078-27DE-492B-9D81-9D3377F1E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88" y="3712957"/>
            <a:ext cx="1007045" cy="1103347"/>
          </a:xfrm>
          <a:prstGeom prst="rect">
            <a:avLst/>
          </a:prstGeom>
        </p:spPr>
      </p:pic>
      <p:pic>
        <p:nvPicPr>
          <p:cNvPr id="14" name="Picture 13">
            <a:extLst>
              <a:ext uri="{FF2B5EF4-FFF2-40B4-BE49-F238E27FC236}">
                <a16:creationId xmlns:a16="http://schemas.microsoft.com/office/drawing/2014/main" id="{AFA29EB8-AEFC-4E0E-BDE5-59C83597E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10772" y="1608072"/>
            <a:ext cx="1007548" cy="1003731"/>
          </a:xfrm>
          <a:prstGeom prst="rect">
            <a:avLst/>
          </a:prstGeom>
        </p:spPr>
      </p:pic>
      <p:pic>
        <p:nvPicPr>
          <p:cNvPr id="16" name="Picture 15">
            <a:extLst>
              <a:ext uri="{FF2B5EF4-FFF2-40B4-BE49-F238E27FC236}">
                <a16:creationId xmlns:a16="http://schemas.microsoft.com/office/drawing/2014/main" id="{CB0B7514-D51D-4DDB-A748-6AB675BBC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488" y="6131388"/>
            <a:ext cx="1003732" cy="1103347"/>
          </a:xfrm>
          <a:prstGeom prst="rect">
            <a:avLst/>
          </a:prstGeom>
        </p:spPr>
      </p:pic>
      <p:sp>
        <p:nvSpPr>
          <p:cNvPr id="10" name="Title 6">
            <a:extLst>
              <a:ext uri="{FF2B5EF4-FFF2-40B4-BE49-F238E27FC236}">
                <a16:creationId xmlns:a16="http://schemas.microsoft.com/office/drawing/2014/main" id="{2DB3325C-4012-4154-B817-6DCC026C7691}"/>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1" name="Picture 10">
            <a:extLst>
              <a:ext uri="{FF2B5EF4-FFF2-40B4-BE49-F238E27FC236}">
                <a16:creationId xmlns:a16="http://schemas.microsoft.com/office/drawing/2014/main" id="{5231F586-623D-4591-9DAD-013778AC9CF1}"/>
              </a:ext>
            </a:extLst>
          </p:cNvPr>
          <p:cNvPicPr>
            <a:picLocks noChangeAspect="1"/>
          </p:cNvPicPr>
          <p:nvPr/>
        </p:nvPicPr>
        <p:blipFill>
          <a:blip r:embed="rId5"/>
          <a:stretch>
            <a:fillRect/>
          </a:stretch>
        </p:blipFill>
        <p:spPr>
          <a:xfrm>
            <a:off x="0" y="0"/>
            <a:ext cx="1219200" cy="810567"/>
          </a:xfrm>
          <a:prstGeom prst="rect">
            <a:avLst/>
          </a:prstGeom>
        </p:spPr>
      </p:pic>
    </p:spTree>
    <p:extLst>
      <p:ext uri="{BB962C8B-B14F-4D97-AF65-F5344CB8AC3E}">
        <p14:creationId xmlns:p14="http://schemas.microsoft.com/office/powerpoint/2010/main" val="2009746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24BC22-5BA0-412A-9B49-4A9EC01EF0C7}"/>
              </a:ext>
            </a:extLst>
          </p:cNvPr>
          <p:cNvSpPr>
            <a:spLocks noGrp="1"/>
          </p:cNvSpPr>
          <p:nvPr>
            <p:ph type="sldNum" sz="quarter" idx="12"/>
          </p:nvPr>
        </p:nvSpPr>
        <p:spPr/>
        <p:txBody>
          <a:bodyPr/>
          <a:lstStyle/>
          <a:p>
            <a:fld id="{B6F15528-21DE-4FAA-801E-634DDDAF4B2B}" type="slidenum">
              <a:rPr lang="en-US" smtClean="0"/>
              <a:pPr/>
              <a:t>17</a:t>
            </a:fld>
            <a:endParaRPr lang="en-US" dirty="0"/>
          </a:p>
        </p:txBody>
      </p:sp>
      <p:graphicFrame>
        <p:nvGraphicFramePr>
          <p:cNvPr id="9" name="Table 20">
            <a:extLst>
              <a:ext uri="{FF2B5EF4-FFF2-40B4-BE49-F238E27FC236}">
                <a16:creationId xmlns:a16="http://schemas.microsoft.com/office/drawing/2014/main" id="{0FFDD389-200E-4777-8446-0524CB3450A4}"/>
              </a:ext>
            </a:extLst>
          </p:cNvPr>
          <p:cNvGraphicFramePr>
            <a:graphicFrameLocks noGrp="1"/>
          </p:cNvGraphicFramePr>
          <p:nvPr>
            <p:extLst>
              <p:ext uri="{D42A27DB-BD31-4B8C-83A1-F6EECF244321}">
                <p14:modId xmlns:p14="http://schemas.microsoft.com/office/powerpoint/2010/main" val="3430717213"/>
              </p:ext>
            </p:extLst>
          </p:nvPr>
        </p:nvGraphicFramePr>
        <p:xfrm>
          <a:off x="372533" y="1081198"/>
          <a:ext cx="11582400" cy="7318624"/>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8077198">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CO NGUỘI TRUNG THẾ TRONG NHÀ </a:t>
                      </a:r>
                    </a:p>
                    <a:p>
                      <a:pPr algn="ctr"/>
                      <a:r>
                        <a:rPr lang="en-US" sz="1000" dirty="0">
                          <a:latin typeface="Times New Roman" panose="02020603050405020304" pitchFamily="18" charset="0"/>
                          <a:cs typeface="Times New Roman" panose="02020603050405020304" pitchFamily="18" charset="0"/>
                        </a:rPr>
                        <a:t>QTIII</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10</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Tán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7644-T-110, QTIII Cold Shrink Silicone Ru, Cable Insulation OD 21.1-38.9 mm</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Cung cấp một vòng bịt kín không có lỗ rỗng cho cáp điện trung tính đồng tâm và trung tính đồng tâm có vỏ bọc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Vật liệu hằng số điện môi cao điều chỉnh sự phân bố của ứng suất điện trường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Thích hợp cho các ứng dụng trong nhà</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Sự cách nhiệt cao su silicone không bám rãnh mang lại độ bền</a:t>
                      </a:r>
                    </a:p>
                    <a:p>
                      <a:pPr fontAlgn="base"/>
                      <a:r>
                        <a:rPr lang="vi-VN" sz="1000" b="0" i="0" kern="1200" dirty="0">
                          <a:solidFill>
                            <a:schemeClr val="dk1"/>
                          </a:solidFill>
                          <a:effectLst/>
                          <a:latin typeface="+mj-lt"/>
                          <a:ea typeface="+mn-ea"/>
                          <a:cs typeface="+mn-cs"/>
                        </a:rPr>
                        <a:t>Bộ đầu cáp 3M™ Cold Shrink QT III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7644-T-110 </a:t>
                      </a:r>
                      <a:r>
                        <a:rPr lang="vi-VN" sz="1000" b="0" i="0" kern="1200" dirty="0">
                          <a:solidFill>
                            <a:schemeClr val="dk1"/>
                          </a:solidFill>
                          <a:effectLst/>
                          <a:latin typeface="+mj-lt"/>
                          <a:ea typeface="+mn-ea"/>
                          <a:cs typeface="+mn-cs"/>
                        </a:rPr>
                        <a:t>bao gồm một đầu cáp 1 mảnh, không có nắp đậy. Bộ đầu cáp đảm bảo độ kín khít, mềm dẻo cho cáp điện trung tính đồng tâm và trung tính đồng tâm có vỏ bọc. Sự kết hợp của vật liệu hằng số điện môi cao và cách điện cao su silicone cho phép đầu cáp chịu được điện áp từ 5 đến 35kV</a:t>
                      </a:r>
                      <a:r>
                        <a:rPr lang="en-US" sz="1000" b="0" i="0" kern="1200" dirty="0">
                          <a:solidFill>
                            <a:schemeClr val="dk1"/>
                          </a:solidFill>
                          <a:effectLst/>
                          <a:latin typeface="+mj-lt"/>
                          <a:ea typeface="+mn-ea"/>
                          <a:cs typeface="+mn-cs"/>
                        </a:rPr>
                        <a:t>.</a:t>
                      </a:r>
                      <a:endParaRPr lang="vi-VN" sz="1000" b="0" i="0" kern="1200" dirty="0">
                        <a:solidFill>
                          <a:schemeClr val="dk1"/>
                        </a:solidFill>
                        <a:effectLst/>
                        <a:latin typeface="+mj-lt"/>
                        <a:ea typeface="+mn-ea"/>
                        <a:cs typeface="+mn-cs"/>
                      </a:endParaRP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7644-T-110, QTIII Cold Shrink Silicone Ru, Cable Insulation OD 21.1-38.9 mm</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11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Tán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7653-T-HSG-150 QTIII Cold Shrink Sil Rub, Cable Insulation OD 18.3-32.8 mm</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Công nghệ co rút nguội cho phép lắp đặt dễ dàng &amp; đơn giản, chỉ cần đặt đầu cáp lên trên cáp đã chuẩn bị sẵn và kéo rút nhẹ nhàng lõi ống dây để đầu cáp co lại vào vị trí xác định. (không cần lực ép)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Sứ cách điện bằng cao su silicon, ống điều áp sử dụng chất liệu EPDM kết hợp với hợp chất điều áp và hợp chất điền kín chống các tác động môi trường tương thích với các loại cáp thông dụng có cách điện rắn, như polyetylen (PE), polyetylen liên kết chéo (XLPE) và cao su propylen ethlylene (EPR)</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Điều áp bằng vật liệu High-K: Vật liệu hằng số điện môi cao được chế tạo từ công thức đặc biệt giúp giảm thiểu tối đa chênh lệch điện áp trên bề mặt bằng cách phân bổ điện trường đồng đều trên toàn bộ bề mặt của sứ cách điện</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Thiết kế đa năng và tích hợp trọn bộ một ống đầu cáp cho phép lắp đặt nhanh chóng, và phù hợp với nhiều loại kích cỡ cáp. Thiết kế nhỏ gọn hỗ trợ lắp đặt dễ dàng trong không gian hẹp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Tuân thủ các yêu cầu của Tiêu chuẩn IEEE 48, đối với các đầu cáp loại 1 cho cấp điện áp 5, 8, 15, 25/28 và 35 kV</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co rút nguội 3M™ Cold Shrink QT III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7653-T</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bao gồm một thân đầu cáp không tán. Nó có tác dụng đảm bảo độ kín khít, mềm dẻo cho cáp có màn chắn băng đồng hay dây đồng bên trên băng đồng và cáp có giáp kim loại lượn sóng. Sự kết hợp của vật liệu hằng số điện môi cao và các hợp chất điền kín cho phép đầu cáp chịu được điện áp từ 5 đến 35kV.</a:t>
                      </a:r>
                    </a:p>
                  </a:txBody>
                  <a:tcPr anchor="ctr"/>
                </a:tc>
                <a:extLst>
                  <a:ext uri="{0D108BD9-81ED-4DB2-BD59-A6C34878D82A}">
                    <a16:rowId xmlns:a16="http://schemas.microsoft.com/office/drawing/2014/main" val="3828892827"/>
                  </a:ext>
                </a:extLst>
              </a:tr>
              <a:tr h="1219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7653-T-HSG-150 QTIII Cold Shrink Sil Rub, Cable Insulation OD 18.3-32.8 mm</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12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Tán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7622-T-110-3W QTIII 3 Conductor Termina, Cable Insulation OD 17.8-23.4 mm</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Đảm bảo sự linh hoạt, làm kín, chống nước tốt cho màn chắn băng đồng, sợ đồng và UniShield</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có hằng số cách điện K cao sử dụng phân bố sức ép điện trường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Thích hợp cho cách ứng dụng trong nhà và các hệ thống tủ</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có đường kính ngoài từ 0.5 - 0.7in</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nguội 3M™ Cold Shrink QT-III dòng 7600-T-3W bao gồm 1 đầu cáp 3 pha không tán. Nó đảm bảo sự linh hoạt, làm kín, chống nước tốt cho màn chắn băng đồng, sợ đồng và UniShield. Sự kết hợp của vật liệu hằng số điện môi cao và hợp chất làm kín cho phép đầu cáp chịu được điện áp định mức từ 5 đến 35kV.</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7622-T-110-3W QTIII 3 Conductor Termina, Cable Insulation OD 17.8-23.4 mm</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E9D8675E-58A1-4610-A509-6F5DEE7B3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699" y="1555509"/>
            <a:ext cx="904139" cy="990600"/>
          </a:xfrm>
          <a:prstGeom prst="rect">
            <a:avLst/>
          </a:prstGeom>
        </p:spPr>
      </p:pic>
      <p:pic>
        <p:nvPicPr>
          <p:cNvPr id="12" name="Picture 11">
            <a:extLst>
              <a:ext uri="{FF2B5EF4-FFF2-40B4-BE49-F238E27FC236}">
                <a16:creationId xmlns:a16="http://schemas.microsoft.com/office/drawing/2014/main" id="{96C63C55-946A-4742-BEAD-391147836D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123" y="3709632"/>
            <a:ext cx="904139" cy="990600"/>
          </a:xfrm>
          <a:prstGeom prst="rect">
            <a:avLst/>
          </a:prstGeom>
        </p:spPr>
      </p:pic>
      <p:pic>
        <p:nvPicPr>
          <p:cNvPr id="14" name="Picture 13">
            <a:extLst>
              <a:ext uri="{FF2B5EF4-FFF2-40B4-BE49-F238E27FC236}">
                <a16:creationId xmlns:a16="http://schemas.microsoft.com/office/drawing/2014/main" id="{44B48E35-5011-46E4-9EEC-C13BBAE5D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004" y="6072450"/>
            <a:ext cx="1038501" cy="1096812"/>
          </a:xfrm>
          <a:prstGeom prst="rect">
            <a:avLst/>
          </a:prstGeom>
        </p:spPr>
      </p:pic>
      <p:sp>
        <p:nvSpPr>
          <p:cNvPr id="11" name="Title 6">
            <a:extLst>
              <a:ext uri="{FF2B5EF4-FFF2-40B4-BE49-F238E27FC236}">
                <a16:creationId xmlns:a16="http://schemas.microsoft.com/office/drawing/2014/main" id="{ADDB86A3-90E1-4829-AB86-E4EB9BC55E63}"/>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3" name="Picture 12">
            <a:extLst>
              <a:ext uri="{FF2B5EF4-FFF2-40B4-BE49-F238E27FC236}">
                <a16:creationId xmlns:a16="http://schemas.microsoft.com/office/drawing/2014/main" id="{4E8BCF8D-818B-4728-91E2-AFB3E6B77083}"/>
              </a:ext>
            </a:extLst>
          </p:cNvPr>
          <p:cNvPicPr>
            <a:picLocks noChangeAspect="1"/>
          </p:cNvPicPr>
          <p:nvPr/>
        </p:nvPicPr>
        <p:blipFill>
          <a:blip r:embed="rId4"/>
          <a:stretch>
            <a:fillRect/>
          </a:stretch>
        </p:blipFill>
        <p:spPr>
          <a:xfrm>
            <a:off x="0" y="0"/>
            <a:ext cx="1219200" cy="810567"/>
          </a:xfrm>
          <a:prstGeom prst="rect">
            <a:avLst/>
          </a:prstGeom>
        </p:spPr>
      </p:pic>
    </p:spTree>
    <p:extLst>
      <p:ext uri="{BB962C8B-B14F-4D97-AF65-F5344CB8AC3E}">
        <p14:creationId xmlns:p14="http://schemas.microsoft.com/office/powerpoint/2010/main" val="1223718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AF7B6A-72FE-4B39-B69D-85D67B74B51A}"/>
              </a:ext>
            </a:extLst>
          </p:cNvPr>
          <p:cNvSpPr>
            <a:spLocks noGrp="1"/>
          </p:cNvSpPr>
          <p:nvPr>
            <p:ph type="sldNum" sz="quarter" idx="12"/>
          </p:nvPr>
        </p:nvSpPr>
        <p:spPr/>
        <p:txBody>
          <a:bodyPr/>
          <a:lstStyle/>
          <a:p>
            <a:fld id="{B6F15528-21DE-4FAA-801E-634DDDAF4B2B}" type="slidenum">
              <a:rPr lang="en-US" smtClean="0"/>
              <a:pPr/>
              <a:t>18</a:t>
            </a:fld>
            <a:endParaRPr lang="en-US" dirty="0"/>
          </a:p>
        </p:txBody>
      </p:sp>
      <p:graphicFrame>
        <p:nvGraphicFramePr>
          <p:cNvPr id="9" name="Table 20">
            <a:extLst>
              <a:ext uri="{FF2B5EF4-FFF2-40B4-BE49-F238E27FC236}">
                <a16:creationId xmlns:a16="http://schemas.microsoft.com/office/drawing/2014/main" id="{DFDF0D7A-5408-493A-977F-601DA18D9A58}"/>
              </a:ext>
            </a:extLst>
          </p:cNvPr>
          <p:cNvGraphicFramePr>
            <a:graphicFrameLocks noGrp="1"/>
          </p:cNvGraphicFramePr>
          <p:nvPr>
            <p:extLst>
              <p:ext uri="{D42A27DB-BD31-4B8C-83A1-F6EECF244321}">
                <p14:modId xmlns:p14="http://schemas.microsoft.com/office/powerpoint/2010/main" val="658453633"/>
              </p:ext>
            </p:extLst>
          </p:nvPr>
        </p:nvGraphicFramePr>
        <p:xfrm>
          <a:off x="457198" y="1117672"/>
          <a:ext cx="11277602" cy="7192606"/>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7772401">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NGUỘI TRUNG THẾ TRONG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ID 1C-QTII(J)4S-12-25/50/70</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Được thiết kế cho cấp điện áp 24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Vật liệu hằng số điện môi cao điều chỉnh sự phân bố của ứng suất điện trường</a:t>
                      </a:r>
                    </a:p>
                    <a:p>
                      <a:pPr fontAlgn="base"/>
                      <a:r>
                        <a:rPr lang="vi-VN" sz="1000" b="0" i="0" kern="1200" dirty="0">
                          <a:solidFill>
                            <a:schemeClr val="dk1"/>
                          </a:solidFill>
                          <a:effectLst/>
                          <a:latin typeface="+mj-lt"/>
                          <a:ea typeface="+mn-ea"/>
                          <a:cs typeface="+mn-cs"/>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QTII(J)4S</a:t>
                      </a:r>
                      <a:r>
                        <a:rPr lang="vi-VN" sz="1000" b="0" i="0" kern="1200" dirty="0">
                          <a:solidFill>
                            <a:schemeClr val="dk1"/>
                          </a:solidFill>
                          <a:effectLst/>
                          <a:latin typeface="+mj-lt"/>
                          <a:ea typeface="+mn-ea"/>
                          <a:cs typeface="+mn-cs"/>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ID 1C-QTII(J)4S-12-25/50/70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ID 3C-QTII(J)4S-32-25/50/70</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Được thiết kế cho cấp điện áp 24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Vật liệu hằng số điện môi cao điều chỉnh sự phân bố của ứng suất điện trường</a:t>
                      </a:r>
                    </a:p>
                    <a:p>
                      <a:pPr fontAlgn="base"/>
                      <a:r>
                        <a:rPr lang="vi-VN" sz="1000" b="0" i="0" kern="1200" dirty="0">
                          <a:solidFill>
                            <a:schemeClr val="dk1"/>
                          </a:solidFill>
                          <a:effectLst/>
                          <a:latin typeface="+mj-lt"/>
                          <a:ea typeface="+mn-ea"/>
                          <a:cs typeface="+mn-cs"/>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QTII(J)4S</a:t>
                      </a:r>
                      <a:r>
                        <a:rPr lang="vi-VN" sz="1000" b="0" i="0" kern="1200" dirty="0">
                          <a:solidFill>
                            <a:schemeClr val="dk1"/>
                          </a:solidFill>
                          <a:effectLst/>
                          <a:latin typeface="+mj-lt"/>
                          <a:ea typeface="+mn-ea"/>
                          <a:cs typeface="+mn-cs"/>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828892827"/>
                  </a:ext>
                </a:extLst>
              </a:tr>
              <a:tr h="1219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ID 3C-QTII(J)4S-32-25/50/70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ID 1C-QTII(K)4S-12-70/95</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Được thiết kế cho cấp điện áp 24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Vật liệu hằng số điện môi cao điều chỉnh sự phân bố của ứng suất điện trường</a:t>
                      </a:r>
                    </a:p>
                    <a:p>
                      <a:pPr fontAlgn="base"/>
                      <a:r>
                        <a:rPr lang="vi-VN" sz="1000" b="0" i="0" kern="1200" dirty="0">
                          <a:solidFill>
                            <a:schemeClr val="dk1"/>
                          </a:solidFill>
                          <a:effectLst/>
                          <a:latin typeface="+mj-lt"/>
                          <a:ea typeface="+mn-ea"/>
                          <a:cs typeface="+mn-cs"/>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QTII(K)4S</a:t>
                      </a:r>
                      <a:r>
                        <a:rPr lang="vi-VN" sz="1000" b="0" i="0" kern="1200" dirty="0">
                          <a:solidFill>
                            <a:schemeClr val="dk1"/>
                          </a:solidFill>
                          <a:effectLst/>
                          <a:latin typeface="+mj-lt"/>
                          <a:ea typeface="+mn-ea"/>
                          <a:cs typeface="+mn-cs"/>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ID 1C-QTII(K)4S-12-70/95</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1" name="Picture 10">
            <a:extLst>
              <a:ext uri="{FF2B5EF4-FFF2-40B4-BE49-F238E27FC236}">
                <a16:creationId xmlns:a16="http://schemas.microsoft.com/office/drawing/2014/main" id="{80DDB2A9-7964-420B-8E60-4E663C329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524078"/>
            <a:ext cx="990600" cy="1036982"/>
          </a:xfrm>
          <a:prstGeom prst="rect">
            <a:avLst/>
          </a:prstGeom>
        </p:spPr>
      </p:pic>
      <p:pic>
        <p:nvPicPr>
          <p:cNvPr id="14" name="Picture 13">
            <a:extLst>
              <a:ext uri="{FF2B5EF4-FFF2-40B4-BE49-F238E27FC236}">
                <a16:creationId xmlns:a16="http://schemas.microsoft.com/office/drawing/2014/main" id="{4D4FC69A-6409-4EFE-9702-23E3677A6A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677556"/>
            <a:ext cx="990600" cy="1036982"/>
          </a:xfrm>
          <a:prstGeom prst="rect">
            <a:avLst/>
          </a:prstGeom>
        </p:spPr>
      </p:pic>
      <p:pic>
        <p:nvPicPr>
          <p:cNvPr id="15" name="Picture 14">
            <a:extLst>
              <a:ext uri="{FF2B5EF4-FFF2-40B4-BE49-F238E27FC236}">
                <a16:creationId xmlns:a16="http://schemas.microsoft.com/office/drawing/2014/main" id="{5B48E8F6-8195-42A5-9DDE-55E147C48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6096078"/>
            <a:ext cx="990600" cy="1036982"/>
          </a:xfrm>
          <a:prstGeom prst="rect">
            <a:avLst/>
          </a:prstGeom>
        </p:spPr>
      </p:pic>
      <p:sp>
        <p:nvSpPr>
          <p:cNvPr id="10" name="Title 6">
            <a:extLst>
              <a:ext uri="{FF2B5EF4-FFF2-40B4-BE49-F238E27FC236}">
                <a16:creationId xmlns:a16="http://schemas.microsoft.com/office/drawing/2014/main" id="{C065235F-D781-4F01-AB37-A184B90943C0}"/>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2" name="Picture 11">
            <a:extLst>
              <a:ext uri="{FF2B5EF4-FFF2-40B4-BE49-F238E27FC236}">
                <a16:creationId xmlns:a16="http://schemas.microsoft.com/office/drawing/2014/main" id="{A4945088-8DE6-4B6F-9D5A-7F3F4629AA2D}"/>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4076145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F1EF5-09C3-4509-8D7D-A08D9F50F506}"/>
              </a:ext>
            </a:extLst>
          </p:cNvPr>
          <p:cNvSpPr>
            <a:spLocks noGrp="1"/>
          </p:cNvSpPr>
          <p:nvPr>
            <p:ph type="sldNum" sz="quarter" idx="12"/>
          </p:nvPr>
        </p:nvSpPr>
        <p:spPr/>
        <p:txBody>
          <a:bodyPr/>
          <a:lstStyle/>
          <a:p>
            <a:fld id="{B6F15528-21DE-4FAA-801E-634DDDAF4B2B}" type="slidenum">
              <a:rPr lang="en-US" smtClean="0"/>
              <a:pPr/>
              <a:t>19</a:t>
            </a:fld>
            <a:endParaRPr lang="en-US" dirty="0"/>
          </a:p>
        </p:txBody>
      </p:sp>
      <p:graphicFrame>
        <p:nvGraphicFramePr>
          <p:cNvPr id="9" name="Table 20">
            <a:extLst>
              <a:ext uri="{FF2B5EF4-FFF2-40B4-BE49-F238E27FC236}">
                <a16:creationId xmlns:a16="http://schemas.microsoft.com/office/drawing/2014/main" id="{14685D61-0A1E-4C44-B016-FD97A2204D6D}"/>
              </a:ext>
            </a:extLst>
          </p:cNvPr>
          <p:cNvGraphicFramePr>
            <a:graphicFrameLocks noGrp="1"/>
          </p:cNvGraphicFramePr>
          <p:nvPr>
            <p:extLst>
              <p:ext uri="{D42A27DB-BD31-4B8C-83A1-F6EECF244321}">
                <p14:modId xmlns:p14="http://schemas.microsoft.com/office/powerpoint/2010/main" val="80840058"/>
              </p:ext>
            </p:extLst>
          </p:nvPr>
        </p:nvGraphicFramePr>
        <p:xfrm>
          <a:off x="453058" y="1229181"/>
          <a:ext cx="11281742" cy="7192606"/>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7776541">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NGUỘI TRUNG THẾ TRONG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ID 1C-QTII(K)4S-12-120/185</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Được thiết kế cho cấp điện áp 24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Vật liệu hằng số điện môi cao điều chỉnh sự phân bố của ứng suất điện trường</a:t>
                      </a:r>
                    </a:p>
                    <a:p>
                      <a:pPr fontAlgn="base"/>
                      <a:r>
                        <a:rPr lang="vi-VN" sz="1000" b="0" i="0" kern="1200" dirty="0">
                          <a:solidFill>
                            <a:schemeClr val="dk1"/>
                          </a:solidFill>
                          <a:effectLst/>
                          <a:latin typeface="+mj-lt"/>
                          <a:ea typeface="+mn-ea"/>
                          <a:cs typeface="+mn-cs"/>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QTII(K)4S</a:t>
                      </a:r>
                      <a:r>
                        <a:rPr lang="vi-VN" sz="1000" b="0" i="0" kern="1200" dirty="0">
                          <a:solidFill>
                            <a:schemeClr val="dk1"/>
                          </a:solidFill>
                          <a:effectLst/>
                          <a:latin typeface="+mj-lt"/>
                          <a:ea typeface="+mn-ea"/>
                          <a:cs typeface="+mn-cs"/>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ID 1C-QTII(K)4S-12-120/185</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ID 3C-QTII(K)4S-32-70/95</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Được thiết kế cho cấp điện áp 24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Vật liệu hằng số điện môi cao điều chỉnh sự phân bố của ứng suất điện trường</a:t>
                      </a:r>
                    </a:p>
                    <a:p>
                      <a:pPr fontAlgn="base"/>
                      <a:r>
                        <a:rPr lang="vi-VN" sz="1000" b="0" i="0" kern="1200" dirty="0">
                          <a:solidFill>
                            <a:schemeClr val="dk1"/>
                          </a:solidFill>
                          <a:effectLst/>
                          <a:latin typeface="+mj-lt"/>
                          <a:ea typeface="+mn-ea"/>
                          <a:cs typeface="+mn-cs"/>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QTII(K)4S</a:t>
                      </a:r>
                      <a:r>
                        <a:rPr lang="vi-VN" sz="1000" b="0" i="0" kern="1200" dirty="0">
                          <a:solidFill>
                            <a:schemeClr val="dk1"/>
                          </a:solidFill>
                          <a:effectLst/>
                          <a:latin typeface="+mj-lt"/>
                          <a:ea typeface="+mn-ea"/>
                          <a:cs typeface="+mn-cs"/>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828892827"/>
                  </a:ext>
                </a:extLst>
              </a:tr>
              <a:tr h="1219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ID 3C-QTII(K)4S-32-70/95</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6</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ID 3C-QTII(K)4S-32-120/185</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Được thiết kế cho cấp điện áp 24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QTII(K)4S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ID 3C-QTII(K)4S-32-120/185</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1" name="Picture 10">
            <a:extLst>
              <a:ext uri="{FF2B5EF4-FFF2-40B4-BE49-F238E27FC236}">
                <a16:creationId xmlns:a16="http://schemas.microsoft.com/office/drawing/2014/main" id="{A4001D28-A596-4143-93CD-5DF7F9D16C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639224"/>
            <a:ext cx="990600" cy="1036982"/>
          </a:xfrm>
          <a:prstGeom prst="rect">
            <a:avLst/>
          </a:prstGeom>
        </p:spPr>
      </p:pic>
      <p:pic>
        <p:nvPicPr>
          <p:cNvPr id="14" name="Picture 13">
            <a:extLst>
              <a:ext uri="{FF2B5EF4-FFF2-40B4-BE49-F238E27FC236}">
                <a16:creationId xmlns:a16="http://schemas.microsoft.com/office/drawing/2014/main" id="{C01B127A-68F2-4616-8FDD-1DE7D9DD56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802640"/>
            <a:ext cx="990600" cy="1036982"/>
          </a:xfrm>
          <a:prstGeom prst="rect">
            <a:avLst/>
          </a:prstGeom>
        </p:spPr>
      </p:pic>
      <p:pic>
        <p:nvPicPr>
          <p:cNvPr id="15" name="Picture 14">
            <a:extLst>
              <a:ext uri="{FF2B5EF4-FFF2-40B4-BE49-F238E27FC236}">
                <a16:creationId xmlns:a16="http://schemas.microsoft.com/office/drawing/2014/main" id="{50A33EC3-9E1B-4060-BC16-B26CDC65C7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6222375"/>
            <a:ext cx="990600" cy="1036982"/>
          </a:xfrm>
          <a:prstGeom prst="rect">
            <a:avLst/>
          </a:prstGeom>
        </p:spPr>
      </p:pic>
      <p:sp>
        <p:nvSpPr>
          <p:cNvPr id="10" name="Title 6">
            <a:extLst>
              <a:ext uri="{FF2B5EF4-FFF2-40B4-BE49-F238E27FC236}">
                <a16:creationId xmlns:a16="http://schemas.microsoft.com/office/drawing/2014/main" id="{5756901B-4F72-4B95-B91C-60C452B68D53}"/>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2" name="Picture 11">
            <a:extLst>
              <a:ext uri="{FF2B5EF4-FFF2-40B4-BE49-F238E27FC236}">
                <a16:creationId xmlns:a16="http://schemas.microsoft.com/office/drawing/2014/main" id="{6B1DB0B9-F5A5-48BE-9422-2CBC8EEF1493}"/>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40327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A00D4F-CC25-43AB-9F8B-AE88F2004C8C}"/>
              </a:ext>
            </a:extLst>
          </p:cNvPr>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9" name="Picture 8">
            <a:extLst>
              <a:ext uri="{FF2B5EF4-FFF2-40B4-BE49-F238E27FC236}">
                <a16:creationId xmlns:a16="http://schemas.microsoft.com/office/drawing/2014/main" id="{B03760E2-4E39-4C31-9003-44CE7605E0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6635" y="1573099"/>
            <a:ext cx="982132" cy="990600"/>
          </a:xfrm>
          <a:prstGeom prst="rect">
            <a:avLst/>
          </a:prstGeom>
        </p:spPr>
      </p:pic>
      <p:sp>
        <p:nvSpPr>
          <p:cNvPr id="10" name="TextBox 9">
            <a:extLst>
              <a:ext uri="{FF2B5EF4-FFF2-40B4-BE49-F238E27FC236}">
                <a16:creationId xmlns:a16="http://schemas.microsoft.com/office/drawing/2014/main" id="{699F736D-E17F-42B5-BF93-D6C6634D0820}"/>
              </a:ext>
            </a:extLst>
          </p:cNvPr>
          <p:cNvSpPr txBox="1"/>
          <p:nvPr/>
        </p:nvSpPr>
        <p:spPr>
          <a:xfrm>
            <a:off x="1125798" y="2852459"/>
            <a:ext cx="2267891" cy="246221"/>
          </a:xfrm>
          <a:prstGeom prst="rect">
            <a:avLst/>
          </a:prstGeom>
          <a:noFill/>
        </p:spPr>
        <p:txBody>
          <a:bodyPr wrap="square">
            <a:spAutoFit/>
          </a:bodyPr>
          <a:lstStyle/>
          <a:p>
            <a:pPr algn="ctr"/>
            <a:r>
              <a:rPr lang="en-US" sz="1000" b="1" dirty="0">
                <a:latin typeface="Times New Roman" panose="02020603050405020304" pitchFamily="18" charset="0"/>
                <a:cs typeface="Times New Roman" panose="02020603050405020304" pitchFamily="18" charset="0"/>
              </a:rPr>
              <a:t>ĐẦU CÁP T-PLUG 36KV (Tr 35-41)</a:t>
            </a:r>
          </a:p>
        </p:txBody>
      </p:sp>
      <p:pic>
        <p:nvPicPr>
          <p:cNvPr id="11" name="Picture 10">
            <a:extLst>
              <a:ext uri="{FF2B5EF4-FFF2-40B4-BE49-F238E27FC236}">
                <a16:creationId xmlns:a16="http://schemas.microsoft.com/office/drawing/2014/main" id="{2E33C60A-21C0-4EA1-9DBF-F34E82285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0628" y="1573099"/>
            <a:ext cx="982132" cy="990600"/>
          </a:xfrm>
          <a:prstGeom prst="rect">
            <a:avLst/>
          </a:prstGeom>
        </p:spPr>
      </p:pic>
      <p:sp>
        <p:nvSpPr>
          <p:cNvPr id="12" name="TextBox 11">
            <a:extLst>
              <a:ext uri="{FF2B5EF4-FFF2-40B4-BE49-F238E27FC236}">
                <a16:creationId xmlns:a16="http://schemas.microsoft.com/office/drawing/2014/main" id="{8FF1DFA3-3169-41E1-BEC1-AA135A3CF274}"/>
              </a:ext>
            </a:extLst>
          </p:cNvPr>
          <p:cNvSpPr txBox="1"/>
          <p:nvPr/>
        </p:nvSpPr>
        <p:spPr>
          <a:xfrm>
            <a:off x="4934426" y="2845301"/>
            <a:ext cx="2134536" cy="246221"/>
          </a:xfrm>
          <a:prstGeom prst="rect">
            <a:avLst/>
          </a:prstGeom>
          <a:noFill/>
        </p:spPr>
        <p:txBody>
          <a:bodyPr wrap="square">
            <a:spAutoFit/>
          </a:bodyPr>
          <a:lstStyle/>
          <a:p>
            <a:pPr algn="ctr"/>
            <a:r>
              <a:rPr lang="en-US" sz="1000" b="1" dirty="0">
                <a:latin typeface="Times New Roman" panose="02020603050405020304" pitchFamily="18" charset="0"/>
                <a:cs typeface="Times New Roman" panose="02020603050405020304" pitchFamily="18" charset="0"/>
              </a:rPr>
              <a:t>ĐẦU CÁP T-PLUG 42KV (Tr 42)</a:t>
            </a:r>
          </a:p>
        </p:txBody>
      </p:sp>
      <p:pic>
        <p:nvPicPr>
          <p:cNvPr id="13" name="Picture 12">
            <a:extLst>
              <a:ext uri="{FF2B5EF4-FFF2-40B4-BE49-F238E27FC236}">
                <a16:creationId xmlns:a16="http://schemas.microsoft.com/office/drawing/2014/main" id="{9F42B74E-F9B4-49FE-8D32-CB3AEFD7A1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0" y="1570201"/>
            <a:ext cx="918321" cy="952333"/>
          </a:xfrm>
          <a:prstGeom prst="rect">
            <a:avLst/>
          </a:prstGeom>
        </p:spPr>
      </p:pic>
      <p:sp>
        <p:nvSpPr>
          <p:cNvPr id="14" name="TextBox 13">
            <a:extLst>
              <a:ext uri="{FF2B5EF4-FFF2-40B4-BE49-F238E27FC236}">
                <a16:creationId xmlns:a16="http://schemas.microsoft.com/office/drawing/2014/main" id="{FE0AD757-E829-4ADD-862F-F396B1B880DD}"/>
              </a:ext>
            </a:extLst>
          </p:cNvPr>
          <p:cNvSpPr txBox="1"/>
          <p:nvPr/>
        </p:nvSpPr>
        <p:spPr>
          <a:xfrm>
            <a:off x="8458200" y="2830138"/>
            <a:ext cx="2624296" cy="246221"/>
          </a:xfrm>
          <a:prstGeom prst="rect">
            <a:avLst/>
          </a:prstGeom>
          <a:noFill/>
        </p:spPr>
        <p:txBody>
          <a:bodyPr wrap="square">
            <a:spAutoFit/>
          </a:bodyPr>
          <a:lstStyle/>
          <a:p>
            <a:pPr algn="ctr"/>
            <a:r>
              <a:rPr lang="en-US" sz="1000" b="1" dirty="0">
                <a:latin typeface="Times New Roman" panose="02020603050405020304" pitchFamily="18" charset="0"/>
                <a:cs typeface="Times New Roman" panose="02020603050405020304" pitchFamily="18" charset="0"/>
              </a:rPr>
              <a:t>ĐẦU CÁP SUB T-PLUG 24KV (Tr 43-44)</a:t>
            </a:r>
          </a:p>
        </p:txBody>
      </p:sp>
      <p:pic>
        <p:nvPicPr>
          <p:cNvPr id="17" name="Picture 16">
            <a:extLst>
              <a:ext uri="{FF2B5EF4-FFF2-40B4-BE49-F238E27FC236}">
                <a16:creationId xmlns:a16="http://schemas.microsoft.com/office/drawing/2014/main" id="{1C313792-5A39-4C5D-936E-E67B3A22BF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280" y="3979127"/>
            <a:ext cx="993912" cy="838200"/>
          </a:xfrm>
          <a:prstGeom prst="rect">
            <a:avLst/>
          </a:prstGeom>
        </p:spPr>
      </p:pic>
      <p:sp>
        <p:nvSpPr>
          <p:cNvPr id="19" name="TextBox 18">
            <a:extLst>
              <a:ext uri="{FF2B5EF4-FFF2-40B4-BE49-F238E27FC236}">
                <a16:creationId xmlns:a16="http://schemas.microsoft.com/office/drawing/2014/main" id="{E2827078-48F2-4561-8299-536D4E6FC4A9}"/>
              </a:ext>
            </a:extLst>
          </p:cNvPr>
          <p:cNvSpPr txBox="1"/>
          <p:nvPr/>
        </p:nvSpPr>
        <p:spPr>
          <a:xfrm>
            <a:off x="4259190" y="5101495"/>
            <a:ext cx="3195754" cy="400110"/>
          </a:xfrm>
          <a:prstGeom prst="rect">
            <a:avLst/>
          </a:prstGeom>
          <a:noFill/>
        </p:spPr>
        <p:txBody>
          <a:bodyPr wrap="square">
            <a:spAutoFit/>
          </a:bodyPr>
          <a:lstStyle/>
          <a:p>
            <a:pPr algn="ctr"/>
            <a:r>
              <a:rPr lang="en-US" sz="1000" b="1" dirty="0">
                <a:latin typeface="Times New Roman" panose="02020603050405020304" pitchFamily="18" charset="0"/>
                <a:cs typeface="Times New Roman" panose="02020603050405020304" pitchFamily="18" charset="0"/>
              </a:rPr>
              <a:t>HỘP NỐI CÁP TRUNG THẾ CO RÚT NGUỘI  24KV</a:t>
            </a:r>
          </a:p>
          <a:p>
            <a:pPr algn="ctr"/>
            <a:r>
              <a:rPr lang="en-US" sz="1000" b="1" dirty="0">
                <a:latin typeface="Times New Roman" panose="02020603050405020304" pitchFamily="18" charset="0"/>
                <a:cs typeface="Times New Roman" panose="02020603050405020304" pitchFamily="18" charset="0"/>
              </a:rPr>
              <a:t>(Tr 48)</a:t>
            </a:r>
          </a:p>
        </p:txBody>
      </p:sp>
      <p:pic>
        <p:nvPicPr>
          <p:cNvPr id="20" name="Picture 19">
            <a:extLst>
              <a:ext uri="{FF2B5EF4-FFF2-40B4-BE49-F238E27FC236}">
                <a16:creationId xmlns:a16="http://schemas.microsoft.com/office/drawing/2014/main" id="{03FB1FC1-26FF-4E6E-A9C1-83B01D6A9E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8488" y="3979127"/>
            <a:ext cx="1042075" cy="846253"/>
          </a:xfrm>
          <a:prstGeom prst="rect">
            <a:avLst/>
          </a:prstGeom>
        </p:spPr>
      </p:pic>
      <p:sp>
        <p:nvSpPr>
          <p:cNvPr id="22" name="TextBox 21">
            <a:extLst>
              <a:ext uri="{FF2B5EF4-FFF2-40B4-BE49-F238E27FC236}">
                <a16:creationId xmlns:a16="http://schemas.microsoft.com/office/drawing/2014/main" id="{E72223E8-533F-4EFF-BD4D-00F0C9A2E582}"/>
              </a:ext>
            </a:extLst>
          </p:cNvPr>
          <p:cNvSpPr txBox="1"/>
          <p:nvPr/>
        </p:nvSpPr>
        <p:spPr>
          <a:xfrm>
            <a:off x="7852772" y="5101495"/>
            <a:ext cx="3957754" cy="400110"/>
          </a:xfrm>
          <a:prstGeom prst="rect">
            <a:avLst/>
          </a:prstGeom>
          <a:noFill/>
        </p:spPr>
        <p:txBody>
          <a:bodyPr wrap="square">
            <a:spAutoFit/>
          </a:bodyPr>
          <a:lstStyle/>
          <a:p>
            <a:pPr algn="ctr"/>
            <a:r>
              <a:rPr lang="en-US" sz="1000" b="1" dirty="0">
                <a:latin typeface="Times New Roman" panose="02020603050405020304" pitchFamily="18" charset="0"/>
                <a:cs typeface="Times New Roman" panose="02020603050405020304" pitchFamily="18" charset="0"/>
              </a:rPr>
              <a:t>HỘP NỐI CÁP TRUNG THẾ  QUẤN BĂNG ĐỔ RESIN 24KV</a:t>
            </a:r>
          </a:p>
          <a:p>
            <a:pPr algn="ctr"/>
            <a:r>
              <a:rPr lang="en-US" sz="1000" b="1" dirty="0">
                <a:latin typeface="Times New Roman" panose="02020603050405020304" pitchFamily="18" charset="0"/>
                <a:cs typeface="Times New Roman" panose="02020603050405020304" pitchFamily="18" charset="0"/>
              </a:rPr>
              <a:t>(Tr49-53)</a:t>
            </a:r>
          </a:p>
        </p:txBody>
      </p:sp>
      <p:pic>
        <p:nvPicPr>
          <p:cNvPr id="23" name="Picture 22">
            <a:extLst>
              <a:ext uri="{FF2B5EF4-FFF2-40B4-BE49-F238E27FC236}">
                <a16:creationId xmlns:a16="http://schemas.microsoft.com/office/drawing/2014/main" id="{84B4F8DB-F599-4532-A284-4C75038D35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1405" y="5890674"/>
            <a:ext cx="1042075" cy="846253"/>
          </a:xfrm>
          <a:prstGeom prst="rect">
            <a:avLst/>
          </a:prstGeom>
        </p:spPr>
      </p:pic>
      <p:sp>
        <p:nvSpPr>
          <p:cNvPr id="24" name="TextBox 23">
            <a:extLst>
              <a:ext uri="{FF2B5EF4-FFF2-40B4-BE49-F238E27FC236}">
                <a16:creationId xmlns:a16="http://schemas.microsoft.com/office/drawing/2014/main" id="{E834E853-BE07-4278-95AB-46C24113858B}"/>
              </a:ext>
            </a:extLst>
          </p:cNvPr>
          <p:cNvSpPr txBox="1"/>
          <p:nvPr/>
        </p:nvSpPr>
        <p:spPr>
          <a:xfrm>
            <a:off x="1348727" y="7040526"/>
            <a:ext cx="3957754" cy="400110"/>
          </a:xfrm>
          <a:prstGeom prst="rect">
            <a:avLst/>
          </a:prstGeom>
          <a:noFill/>
        </p:spPr>
        <p:txBody>
          <a:bodyPr wrap="square">
            <a:spAutoFit/>
          </a:bodyPr>
          <a:lstStyle/>
          <a:p>
            <a:pPr algn="ctr"/>
            <a:r>
              <a:rPr lang="en-US" sz="1000" b="1" dirty="0">
                <a:latin typeface="Times New Roman" panose="02020603050405020304" pitchFamily="18" charset="0"/>
                <a:cs typeface="Times New Roman" panose="02020603050405020304" pitchFamily="18" charset="0"/>
              </a:rPr>
              <a:t>HỘP NỐI CÁP TRUNG THẾ  QUẤN BĂNG ĐỔ RESIN 36KV</a:t>
            </a:r>
          </a:p>
          <a:p>
            <a:pPr algn="ctr"/>
            <a:r>
              <a:rPr lang="en-US" sz="1000" b="1" dirty="0">
                <a:latin typeface="Times New Roman" panose="02020603050405020304" pitchFamily="18" charset="0"/>
                <a:cs typeface="Times New Roman" panose="02020603050405020304" pitchFamily="18" charset="0"/>
              </a:rPr>
              <a:t>(Tr 54-59)</a:t>
            </a:r>
          </a:p>
        </p:txBody>
      </p:sp>
      <p:pic>
        <p:nvPicPr>
          <p:cNvPr id="25" name="Picture 24">
            <a:extLst>
              <a:ext uri="{FF2B5EF4-FFF2-40B4-BE49-F238E27FC236}">
                <a16:creationId xmlns:a16="http://schemas.microsoft.com/office/drawing/2014/main" id="{E2DAA7F9-3E6A-4B85-84B3-7E2EAF0456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9119" y="5948599"/>
            <a:ext cx="658055" cy="685800"/>
          </a:xfrm>
          <a:prstGeom prst="rect">
            <a:avLst/>
          </a:prstGeom>
        </p:spPr>
      </p:pic>
      <p:sp>
        <p:nvSpPr>
          <p:cNvPr id="27" name="TextBox 26">
            <a:extLst>
              <a:ext uri="{FF2B5EF4-FFF2-40B4-BE49-F238E27FC236}">
                <a16:creationId xmlns:a16="http://schemas.microsoft.com/office/drawing/2014/main" id="{030D5995-A4BE-4311-A379-6CFF82308EE4}"/>
              </a:ext>
            </a:extLst>
          </p:cNvPr>
          <p:cNvSpPr txBox="1"/>
          <p:nvPr/>
        </p:nvSpPr>
        <p:spPr>
          <a:xfrm>
            <a:off x="5731722" y="7032050"/>
            <a:ext cx="6105292" cy="461665"/>
          </a:xfrm>
          <a:prstGeom prst="rect">
            <a:avLst/>
          </a:prstGeom>
          <a:noFill/>
        </p:spPr>
        <p:txBody>
          <a:bodyPr wrap="square">
            <a:spAutoFit/>
          </a:bodyPr>
          <a:lstStyle/>
          <a:p>
            <a:pPr algn="ctr"/>
            <a:r>
              <a:rPr lang="en-US" sz="1200" b="1" dirty="0">
                <a:latin typeface="Times New Roman" panose="02020603050405020304" pitchFamily="18" charset="0"/>
                <a:cs typeface="Times New Roman" panose="02020603050405020304" pitchFamily="18" charset="0"/>
              </a:rPr>
              <a:t>ĐẦU CHỐNG SÉT VAN – LINK BOX</a:t>
            </a:r>
          </a:p>
          <a:p>
            <a:pPr algn="ctr"/>
            <a:r>
              <a:rPr lang="en-US" sz="1200" b="1" dirty="0">
                <a:latin typeface="Times New Roman" panose="02020603050405020304" pitchFamily="18" charset="0"/>
                <a:cs typeface="Times New Roman" panose="02020603050405020304" pitchFamily="18" charset="0"/>
              </a:rPr>
              <a:t>(Tr 60)</a:t>
            </a:r>
          </a:p>
        </p:txBody>
      </p:sp>
      <p:pic>
        <p:nvPicPr>
          <p:cNvPr id="26" name="Picture 25">
            <a:extLst>
              <a:ext uri="{FF2B5EF4-FFF2-40B4-BE49-F238E27FC236}">
                <a16:creationId xmlns:a16="http://schemas.microsoft.com/office/drawing/2014/main" id="{48A924E0-6A05-4F5A-AB1C-6E0CBFEFF0C3}"/>
              </a:ext>
            </a:extLst>
          </p:cNvPr>
          <p:cNvPicPr>
            <a:picLocks noChangeAspect="1"/>
          </p:cNvPicPr>
          <p:nvPr/>
        </p:nvPicPr>
        <p:blipFill>
          <a:blip r:embed="rId7"/>
          <a:stretch>
            <a:fillRect/>
          </a:stretch>
        </p:blipFill>
        <p:spPr>
          <a:xfrm>
            <a:off x="0" y="0"/>
            <a:ext cx="1219200" cy="810567"/>
          </a:xfrm>
          <a:prstGeom prst="rect">
            <a:avLst/>
          </a:prstGeom>
        </p:spPr>
      </p:pic>
      <p:sp>
        <p:nvSpPr>
          <p:cNvPr id="28" name="Title 6">
            <a:extLst>
              <a:ext uri="{FF2B5EF4-FFF2-40B4-BE49-F238E27FC236}">
                <a16:creationId xmlns:a16="http://schemas.microsoft.com/office/drawing/2014/main" id="{FA60C710-7B3F-42A3-B11F-3BAF8374AAAD}"/>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PHÂN LOẠI</a:t>
            </a:r>
          </a:p>
        </p:txBody>
      </p:sp>
      <p:pic>
        <p:nvPicPr>
          <p:cNvPr id="29" name="Picture 28">
            <a:extLst>
              <a:ext uri="{FF2B5EF4-FFF2-40B4-BE49-F238E27FC236}">
                <a16:creationId xmlns:a16="http://schemas.microsoft.com/office/drawing/2014/main" id="{561CC70E-A2E9-4CF8-B9F1-7596EF6798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8730" y="3864827"/>
            <a:ext cx="962025" cy="1066800"/>
          </a:xfrm>
          <a:prstGeom prst="rect">
            <a:avLst/>
          </a:prstGeom>
        </p:spPr>
      </p:pic>
      <p:sp>
        <p:nvSpPr>
          <p:cNvPr id="30" name="TextBox 29">
            <a:extLst>
              <a:ext uri="{FF2B5EF4-FFF2-40B4-BE49-F238E27FC236}">
                <a16:creationId xmlns:a16="http://schemas.microsoft.com/office/drawing/2014/main" id="{023FBA2A-543D-4372-9FB6-805CC3AAF499}"/>
              </a:ext>
            </a:extLst>
          </p:cNvPr>
          <p:cNvSpPr txBox="1"/>
          <p:nvPr/>
        </p:nvSpPr>
        <p:spPr>
          <a:xfrm>
            <a:off x="719824" y="5106770"/>
            <a:ext cx="3195754" cy="246221"/>
          </a:xfrm>
          <a:prstGeom prst="rect">
            <a:avLst/>
          </a:prstGeom>
          <a:noFill/>
        </p:spPr>
        <p:txBody>
          <a:bodyPr wrap="square">
            <a:spAutoFit/>
          </a:bodyPr>
          <a:lstStyle/>
          <a:p>
            <a:pPr algn="ctr"/>
            <a:r>
              <a:rPr lang="en-US" sz="1000" b="1" dirty="0">
                <a:latin typeface="Times New Roman" panose="02020603050405020304" pitchFamily="18" charset="0"/>
                <a:cs typeface="Times New Roman" panose="02020603050405020304" pitchFamily="18" charset="0"/>
              </a:rPr>
              <a:t>ĐẦU CÁP ELBOW (Tr 45-47)</a:t>
            </a:r>
          </a:p>
        </p:txBody>
      </p:sp>
    </p:spTree>
    <p:extLst>
      <p:ext uri="{BB962C8B-B14F-4D97-AF65-F5344CB8AC3E}">
        <p14:creationId xmlns:p14="http://schemas.microsoft.com/office/powerpoint/2010/main" val="2177237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DCDF8-3217-49CF-968E-21CD15B7CE88}"/>
              </a:ext>
            </a:extLst>
          </p:cNvPr>
          <p:cNvSpPr>
            <a:spLocks noGrp="1"/>
          </p:cNvSpPr>
          <p:nvPr>
            <p:ph type="sldNum" sz="quarter" idx="12"/>
          </p:nvPr>
        </p:nvSpPr>
        <p:spPr/>
        <p:txBody>
          <a:bodyPr/>
          <a:lstStyle/>
          <a:p>
            <a:fld id="{B6F15528-21DE-4FAA-801E-634DDDAF4B2B}" type="slidenum">
              <a:rPr lang="en-US" smtClean="0"/>
              <a:pPr/>
              <a:t>20</a:t>
            </a:fld>
            <a:endParaRPr lang="en-US" dirty="0"/>
          </a:p>
        </p:txBody>
      </p:sp>
      <p:graphicFrame>
        <p:nvGraphicFramePr>
          <p:cNvPr id="9" name="Table 20">
            <a:extLst>
              <a:ext uri="{FF2B5EF4-FFF2-40B4-BE49-F238E27FC236}">
                <a16:creationId xmlns:a16="http://schemas.microsoft.com/office/drawing/2014/main" id="{2B3CD7CE-138B-4C74-AD08-3797F25A20CB}"/>
              </a:ext>
            </a:extLst>
          </p:cNvPr>
          <p:cNvGraphicFramePr>
            <a:graphicFrameLocks noGrp="1"/>
          </p:cNvGraphicFramePr>
          <p:nvPr>
            <p:extLst>
              <p:ext uri="{D42A27DB-BD31-4B8C-83A1-F6EECF244321}">
                <p14:modId xmlns:p14="http://schemas.microsoft.com/office/powerpoint/2010/main" val="3483641400"/>
              </p:ext>
            </p:extLst>
          </p:nvPr>
        </p:nvGraphicFramePr>
        <p:xfrm>
          <a:off x="382656" y="1176944"/>
          <a:ext cx="11428344" cy="6979246"/>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3344">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NGUỘI TRUNG THẾ TRONG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ID 3C-QTII(L)4S-32-240/300</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Được thiết kế cho cấp điện áp 24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Vật liệu hằng số điện môi cao điều chỉnh sự phân bố của ứng suất điện trường</a:t>
                      </a:r>
                    </a:p>
                    <a:p>
                      <a:pPr fontAlgn="base"/>
                      <a:r>
                        <a:rPr lang="vi-VN" sz="1000" b="0" i="0" kern="1200" dirty="0">
                          <a:solidFill>
                            <a:schemeClr val="dk1"/>
                          </a:solidFill>
                          <a:effectLst/>
                          <a:latin typeface="+mj-lt"/>
                          <a:ea typeface="+mn-ea"/>
                          <a:cs typeface="+mn-cs"/>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QTII(L)4S</a:t>
                      </a:r>
                      <a:r>
                        <a:rPr lang="vi-VN" sz="1000" b="0" i="0" kern="1200" dirty="0">
                          <a:solidFill>
                            <a:schemeClr val="dk1"/>
                          </a:solidFill>
                          <a:effectLst/>
                          <a:latin typeface="+mj-lt"/>
                          <a:ea typeface="+mn-ea"/>
                          <a:cs typeface="+mn-cs"/>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ID 3C-QTII(L)4S-32-240/300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8</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ID 1C-QTII(M)4S-12-400/630</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Được thiết kế cho cấp điện áp 24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Vật liệu hằng số điện môi cao điều chỉnh sự phân bố của ứng suất điện trường</a:t>
                      </a:r>
                    </a:p>
                    <a:p>
                      <a:pPr fontAlgn="base"/>
                      <a:r>
                        <a:rPr lang="vi-VN" sz="1000" b="0" i="0" kern="1200" dirty="0">
                          <a:solidFill>
                            <a:schemeClr val="dk1"/>
                          </a:solidFill>
                          <a:effectLst/>
                          <a:latin typeface="+mj-lt"/>
                          <a:ea typeface="+mn-ea"/>
                          <a:cs typeface="+mn-cs"/>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QTII(M)4S</a:t>
                      </a:r>
                      <a:r>
                        <a:rPr lang="vi-VN" sz="1000" b="0" i="0" kern="1200" dirty="0">
                          <a:solidFill>
                            <a:schemeClr val="dk1"/>
                          </a:solidFill>
                          <a:effectLst/>
                          <a:latin typeface="+mj-lt"/>
                          <a:ea typeface="+mn-ea"/>
                          <a:cs typeface="+mn-cs"/>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ID 1C-QTII(M)4S-12-400/630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9</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ID 3C-QTII(M)4S-32-400/500</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Được thiết kế cho cấp điện áp 24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QTII(M)4S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1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ID 3C-QTII(M)4S-32-400/500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2" name="Picture 11">
            <a:extLst>
              <a:ext uri="{FF2B5EF4-FFF2-40B4-BE49-F238E27FC236}">
                <a16:creationId xmlns:a16="http://schemas.microsoft.com/office/drawing/2014/main" id="{327EF5CB-36ED-498D-A304-2D87412BA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05" y="1605771"/>
            <a:ext cx="946293" cy="990600"/>
          </a:xfrm>
          <a:prstGeom prst="rect">
            <a:avLst/>
          </a:prstGeom>
        </p:spPr>
      </p:pic>
      <p:pic>
        <p:nvPicPr>
          <p:cNvPr id="14" name="Picture 13">
            <a:extLst>
              <a:ext uri="{FF2B5EF4-FFF2-40B4-BE49-F238E27FC236}">
                <a16:creationId xmlns:a16="http://schemas.microsoft.com/office/drawing/2014/main" id="{384C7C01-73BC-44BA-AD0D-C5CF9A1D6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185" y="3749311"/>
            <a:ext cx="990600" cy="1036982"/>
          </a:xfrm>
          <a:prstGeom prst="rect">
            <a:avLst/>
          </a:prstGeom>
        </p:spPr>
      </p:pic>
      <p:pic>
        <p:nvPicPr>
          <p:cNvPr id="15" name="Picture 14">
            <a:extLst>
              <a:ext uri="{FF2B5EF4-FFF2-40B4-BE49-F238E27FC236}">
                <a16:creationId xmlns:a16="http://schemas.microsoft.com/office/drawing/2014/main" id="{77B26D93-1C2F-4D9E-BD2C-4F7EF75153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98" y="5950162"/>
            <a:ext cx="990600" cy="1036982"/>
          </a:xfrm>
          <a:prstGeom prst="rect">
            <a:avLst/>
          </a:prstGeom>
        </p:spPr>
      </p:pic>
      <p:sp>
        <p:nvSpPr>
          <p:cNvPr id="10" name="Title 6">
            <a:extLst>
              <a:ext uri="{FF2B5EF4-FFF2-40B4-BE49-F238E27FC236}">
                <a16:creationId xmlns:a16="http://schemas.microsoft.com/office/drawing/2014/main" id="{E2A01015-BD73-41B7-90E5-368B018ADCC4}"/>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1" name="Picture 10">
            <a:extLst>
              <a:ext uri="{FF2B5EF4-FFF2-40B4-BE49-F238E27FC236}">
                <a16:creationId xmlns:a16="http://schemas.microsoft.com/office/drawing/2014/main" id="{947C0F82-56CF-4298-8B30-93A951A479C1}"/>
              </a:ext>
            </a:extLst>
          </p:cNvPr>
          <p:cNvPicPr>
            <a:picLocks noChangeAspect="1"/>
          </p:cNvPicPr>
          <p:nvPr/>
        </p:nvPicPr>
        <p:blipFill>
          <a:blip r:embed="rId4"/>
          <a:stretch>
            <a:fillRect/>
          </a:stretch>
        </p:blipFill>
        <p:spPr>
          <a:xfrm>
            <a:off x="0" y="0"/>
            <a:ext cx="1219200" cy="810567"/>
          </a:xfrm>
          <a:prstGeom prst="rect">
            <a:avLst/>
          </a:prstGeom>
        </p:spPr>
      </p:pic>
    </p:spTree>
    <p:extLst>
      <p:ext uri="{BB962C8B-B14F-4D97-AF65-F5344CB8AC3E}">
        <p14:creationId xmlns:p14="http://schemas.microsoft.com/office/powerpoint/2010/main" val="1140810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469423-93DF-4AA4-8F34-FF0BF0B6DB7F}"/>
              </a:ext>
            </a:extLst>
          </p:cNvPr>
          <p:cNvSpPr>
            <a:spLocks noGrp="1"/>
          </p:cNvSpPr>
          <p:nvPr>
            <p:ph type="sldNum" sz="quarter" idx="12"/>
          </p:nvPr>
        </p:nvSpPr>
        <p:spPr/>
        <p:txBody>
          <a:bodyPr/>
          <a:lstStyle/>
          <a:p>
            <a:fld id="{B6F15528-21DE-4FAA-801E-634DDDAF4B2B}" type="slidenum">
              <a:rPr lang="en-US" smtClean="0"/>
              <a:pPr/>
              <a:t>21</a:t>
            </a:fld>
            <a:endParaRPr lang="en-US" dirty="0"/>
          </a:p>
        </p:txBody>
      </p:sp>
      <p:graphicFrame>
        <p:nvGraphicFramePr>
          <p:cNvPr id="9" name="Table 20">
            <a:extLst>
              <a:ext uri="{FF2B5EF4-FFF2-40B4-BE49-F238E27FC236}">
                <a16:creationId xmlns:a16="http://schemas.microsoft.com/office/drawing/2014/main" id="{979CF2D3-EFDD-403A-AB73-49558F3FC2D5}"/>
              </a:ext>
            </a:extLst>
          </p:cNvPr>
          <p:cNvGraphicFramePr>
            <a:graphicFrameLocks noGrp="1"/>
          </p:cNvGraphicFramePr>
          <p:nvPr>
            <p:extLst>
              <p:ext uri="{D42A27DB-BD31-4B8C-83A1-F6EECF244321}">
                <p14:modId xmlns:p14="http://schemas.microsoft.com/office/powerpoint/2010/main" val="3635655035"/>
              </p:ext>
            </p:extLst>
          </p:nvPr>
        </p:nvGraphicFramePr>
        <p:xfrm>
          <a:off x="382656" y="1224771"/>
          <a:ext cx="11428344" cy="6979246"/>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3344">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12757">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NGUỘI TRUNG THẾ TRONG NHÀ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Bộ 3 Đầu Cáp Đơn Pha Co Nguội Trung Thế Trong Nhà 3M™, 36KV ID 3x1C-QTII(M)6S-13-500/630 Ext</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36</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QTII(M)6S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36KV ID 3x1C-QTII(M)6S-13-500/630 Ext</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Pha Co Nguội Trung Thế Ngoài Trời 3M™, 36KV OD 3x1C-QTII(M)8S-13-500/630 Ext</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36</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QTII(M)8S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36KV OD 3x1C-QTII(M)8S-13-500/630 Ext</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36KV ID 3C-QTII(M)6S-33-300/400</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36</a:t>
                      </a:r>
                      <a:r>
                        <a:rPr lang="vi-VN" sz="1000" b="0" i="0" kern="1200" dirty="0">
                          <a:solidFill>
                            <a:schemeClr val="dk1"/>
                          </a:solidFill>
                          <a:effectLst/>
                          <a:latin typeface="+mj-lt"/>
                          <a:ea typeface="+mn-ea"/>
                          <a:cs typeface="+mn-cs"/>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Vật liệu hằng số điện môi cao điều chỉnh sự phân bố của ứng suất điện trường</a:t>
                      </a:r>
                    </a:p>
                    <a:p>
                      <a:pPr fontAlgn="base"/>
                      <a:r>
                        <a:rPr lang="vi-VN" sz="1000" b="0" i="0" kern="1200" dirty="0">
                          <a:solidFill>
                            <a:schemeClr val="dk1"/>
                          </a:solidFill>
                          <a:effectLst/>
                          <a:latin typeface="+mj-lt"/>
                          <a:ea typeface="+mn-ea"/>
                          <a:cs typeface="+mn-cs"/>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QTII(M)6S</a:t>
                      </a:r>
                      <a:r>
                        <a:rPr lang="vi-VN" sz="1000" b="0" i="0" kern="1200" dirty="0">
                          <a:solidFill>
                            <a:schemeClr val="dk1"/>
                          </a:solidFill>
                          <a:effectLst/>
                          <a:latin typeface="+mj-lt"/>
                          <a:ea typeface="+mn-ea"/>
                          <a:cs typeface="+mn-cs"/>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ID 3C-QTII(M)6S-33-300/400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7" name="Picture 16">
            <a:extLst>
              <a:ext uri="{FF2B5EF4-FFF2-40B4-BE49-F238E27FC236}">
                <a16:creationId xmlns:a16="http://schemas.microsoft.com/office/drawing/2014/main" id="{AA45D310-0061-4320-9DDE-C547F7683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933" y="1627185"/>
            <a:ext cx="990600" cy="1036982"/>
          </a:xfrm>
          <a:prstGeom prst="rect">
            <a:avLst/>
          </a:prstGeom>
        </p:spPr>
      </p:pic>
      <p:pic>
        <p:nvPicPr>
          <p:cNvPr id="18" name="Picture 17">
            <a:extLst>
              <a:ext uri="{FF2B5EF4-FFF2-40B4-BE49-F238E27FC236}">
                <a16:creationId xmlns:a16="http://schemas.microsoft.com/office/drawing/2014/main" id="{0E5A53D1-53A1-40E0-B72A-AD4762D39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872" y="3796339"/>
            <a:ext cx="990600" cy="1036982"/>
          </a:xfrm>
          <a:prstGeom prst="rect">
            <a:avLst/>
          </a:prstGeom>
        </p:spPr>
      </p:pic>
      <p:pic>
        <p:nvPicPr>
          <p:cNvPr id="20" name="Picture 19">
            <a:extLst>
              <a:ext uri="{FF2B5EF4-FFF2-40B4-BE49-F238E27FC236}">
                <a16:creationId xmlns:a16="http://schemas.microsoft.com/office/drawing/2014/main" id="{FA25B89F-D7D0-4652-8324-329FDD5BF1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933" y="6020381"/>
            <a:ext cx="990600" cy="1036982"/>
          </a:xfrm>
          <a:prstGeom prst="rect">
            <a:avLst/>
          </a:prstGeom>
        </p:spPr>
      </p:pic>
      <p:sp>
        <p:nvSpPr>
          <p:cNvPr id="13" name="Title 6">
            <a:extLst>
              <a:ext uri="{FF2B5EF4-FFF2-40B4-BE49-F238E27FC236}">
                <a16:creationId xmlns:a16="http://schemas.microsoft.com/office/drawing/2014/main" id="{6B173FCE-B396-4B18-B264-C11495E430F2}"/>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4" name="Picture 13">
            <a:extLst>
              <a:ext uri="{FF2B5EF4-FFF2-40B4-BE49-F238E27FC236}">
                <a16:creationId xmlns:a16="http://schemas.microsoft.com/office/drawing/2014/main" id="{80FA3073-8CC9-49A9-AB80-54A588988115}"/>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4030330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F46670-6832-4293-B772-2828A54B339D}"/>
              </a:ext>
            </a:extLst>
          </p:cNvPr>
          <p:cNvSpPr>
            <a:spLocks noGrp="1"/>
          </p:cNvSpPr>
          <p:nvPr>
            <p:ph type="sldNum" sz="quarter" idx="12"/>
          </p:nvPr>
        </p:nvSpPr>
        <p:spPr/>
        <p:txBody>
          <a:bodyPr/>
          <a:lstStyle/>
          <a:p>
            <a:fld id="{B6F15528-21DE-4FAA-801E-634DDDAF4B2B}" type="slidenum">
              <a:rPr lang="en-US" smtClean="0"/>
              <a:pPr/>
              <a:t>22</a:t>
            </a:fld>
            <a:endParaRPr lang="en-US" dirty="0"/>
          </a:p>
        </p:txBody>
      </p:sp>
      <p:graphicFrame>
        <p:nvGraphicFramePr>
          <p:cNvPr id="9" name="Table 20">
            <a:extLst>
              <a:ext uri="{FF2B5EF4-FFF2-40B4-BE49-F238E27FC236}">
                <a16:creationId xmlns:a16="http://schemas.microsoft.com/office/drawing/2014/main" id="{2674A170-4CCC-4613-9F38-661AD8FFC9BC}"/>
              </a:ext>
            </a:extLst>
          </p:cNvPr>
          <p:cNvGraphicFramePr>
            <a:graphicFrameLocks noGrp="1"/>
          </p:cNvGraphicFramePr>
          <p:nvPr>
            <p:extLst>
              <p:ext uri="{D42A27DB-BD31-4B8C-83A1-F6EECF244321}">
                <p14:modId xmlns:p14="http://schemas.microsoft.com/office/powerpoint/2010/main" val="1420273457"/>
              </p:ext>
            </p:extLst>
          </p:nvPr>
        </p:nvGraphicFramePr>
        <p:xfrm>
          <a:off x="382656" y="1232701"/>
          <a:ext cx="11428344" cy="2489136"/>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3344">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NGUỘI TRUNG THẾ TRONG NHÀ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36KV ID 3C-QTII(L)6S-33-120/240</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36</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QTII(L)6S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ID 3C-QTII(L)6S-33-120/240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bl>
          </a:graphicData>
        </a:graphic>
      </p:graphicFrame>
      <p:pic>
        <p:nvPicPr>
          <p:cNvPr id="10" name="Picture 9">
            <a:extLst>
              <a:ext uri="{FF2B5EF4-FFF2-40B4-BE49-F238E27FC236}">
                <a16:creationId xmlns:a16="http://schemas.microsoft.com/office/drawing/2014/main" id="{CE00E723-65C6-4D3C-8B72-9812C34DB1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933" y="1638338"/>
            <a:ext cx="990600" cy="1036982"/>
          </a:xfrm>
          <a:prstGeom prst="rect">
            <a:avLst/>
          </a:prstGeom>
        </p:spPr>
      </p:pic>
      <p:sp>
        <p:nvSpPr>
          <p:cNvPr id="11" name="Title 6">
            <a:extLst>
              <a:ext uri="{FF2B5EF4-FFF2-40B4-BE49-F238E27FC236}">
                <a16:creationId xmlns:a16="http://schemas.microsoft.com/office/drawing/2014/main" id="{CEBBA714-13AF-477E-8509-D832E13F8024}"/>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2" name="Picture 11">
            <a:extLst>
              <a:ext uri="{FF2B5EF4-FFF2-40B4-BE49-F238E27FC236}">
                <a16:creationId xmlns:a16="http://schemas.microsoft.com/office/drawing/2014/main" id="{01CFD790-E4BC-449C-8733-B9887F951732}"/>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2568691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D09368-EAE6-49EB-8248-693A79375413}"/>
              </a:ext>
            </a:extLst>
          </p:cNvPr>
          <p:cNvSpPr>
            <a:spLocks noGrp="1"/>
          </p:cNvSpPr>
          <p:nvPr>
            <p:ph type="sldNum" sz="quarter" idx="12"/>
          </p:nvPr>
        </p:nvSpPr>
        <p:spPr/>
        <p:txBody>
          <a:bodyPr/>
          <a:lstStyle/>
          <a:p>
            <a:fld id="{B6F15528-21DE-4FAA-801E-634DDDAF4B2B}" type="slidenum">
              <a:rPr lang="en-US" smtClean="0"/>
              <a:pPr/>
              <a:t>23</a:t>
            </a:fld>
            <a:endParaRPr lang="en-US" dirty="0"/>
          </a:p>
        </p:txBody>
      </p:sp>
      <p:graphicFrame>
        <p:nvGraphicFramePr>
          <p:cNvPr id="9" name="Table 20">
            <a:extLst>
              <a:ext uri="{FF2B5EF4-FFF2-40B4-BE49-F238E27FC236}">
                <a16:creationId xmlns:a16="http://schemas.microsoft.com/office/drawing/2014/main" id="{0BFFB3EA-5EB4-4E58-800E-81D6EAF49EC3}"/>
              </a:ext>
            </a:extLst>
          </p:cNvPr>
          <p:cNvGraphicFramePr>
            <a:graphicFrameLocks noGrp="1"/>
          </p:cNvGraphicFramePr>
          <p:nvPr>
            <p:extLst>
              <p:ext uri="{D42A27DB-BD31-4B8C-83A1-F6EECF244321}">
                <p14:modId xmlns:p14="http://schemas.microsoft.com/office/powerpoint/2010/main" val="96095991"/>
              </p:ext>
            </p:extLst>
          </p:nvPr>
        </p:nvGraphicFramePr>
        <p:xfrm>
          <a:off x="382656" y="1266155"/>
          <a:ext cx="11428344" cy="6708472"/>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3344">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NGUỘI TRUNG THẾ NGOÀI NHÀ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36KV OD 1C-QTII(K)8S-13-35/95</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36</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QTII(K)8S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OD 1C-QTII(K)8S-13-35/95</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endParaRPr lang="en-US" dirty="0"/>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36KV OD 3C-QTII(K)8S-33-35/95</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36</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QTII(K)8S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OD 3C-QTII(K)8S-33-35/95</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36KV OD 1C-QTII(L)8S-13-120/240</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36</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QTII(L)8S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OD 1C-QTII(L)8S-13-120/240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4F4FC0E3-7593-42F2-B548-DBE8450A6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125" y="5835966"/>
            <a:ext cx="755363" cy="958697"/>
          </a:xfrm>
          <a:prstGeom prst="rect">
            <a:avLst/>
          </a:prstGeom>
        </p:spPr>
      </p:pic>
      <p:pic>
        <p:nvPicPr>
          <p:cNvPr id="11" name="Picture 10">
            <a:extLst>
              <a:ext uri="{FF2B5EF4-FFF2-40B4-BE49-F238E27FC236}">
                <a16:creationId xmlns:a16="http://schemas.microsoft.com/office/drawing/2014/main" id="{B573DCE6-4C36-4A4C-9D15-22EDF65DEA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718929"/>
            <a:ext cx="755363" cy="958697"/>
          </a:xfrm>
          <a:prstGeom prst="rect">
            <a:avLst/>
          </a:prstGeom>
        </p:spPr>
      </p:pic>
      <p:pic>
        <p:nvPicPr>
          <p:cNvPr id="12" name="Picture 11">
            <a:extLst>
              <a:ext uri="{FF2B5EF4-FFF2-40B4-BE49-F238E27FC236}">
                <a16:creationId xmlns:a16="http://schemas.microsoft.com/office/drawing/2014/main" id="{8F86961C-F5FE-45C4-A919-968EF1E430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780" y="1679658"/>
            <a:ext cx="755363" cy="958697"/>
          </a:xfrm>
          <a:prstGeom prst="rect">
            <a:avLst/>
          </a:prstGeom>
        </p:spPr>
      </p:pic>
      <p:sp>
        <p:nvSpPr>
          <p:cNvPr id="13" name="Title 6">
            <a:extLst>
              <a:ext uri="{FF2B5EF4-FFF2-40B4-BE49-F238E27FC236}">
                <a16:creationId xmlns:a16="http://schemas.microsoft.com/office/drawing/2014/main" id="{097C9842-E470-4AF7-B3DB-74D4902FE0EA}"/>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4" name="Picture 13">
            <a:extLst>
              <a:ext uri="{FF2B5EF4-FFF2-40B4-BE49-F238E27FC236}">
                <a16:creationId xmlns:a16="http://schemas.microsoft.com/office/drawing/2014/main" id="{81E6D903-2593-4E62-96C1-19F7F071EC1C}"/>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2285978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477495-2C66-4A8B-9944-EEAFD08E0E74}"/>
              </a:ext>
            </a:extLst>
          </p:cNvPr>
          <p:cNvSpPr>
            <a:spLocks noGrp="1"/>
          </p:cNvSpPr>
          <p:nvPr>
            <p:ph type="sldNum" sz="quarter" idx="12"/>
          </p:nvPr>
        </p:nvSpPr>
        <p:spPr/>
        <p:txBody>
          <a:bodyPr/>
          <a:lstStyle/>
          <a:p>
            <a:fld id="{B6F15528-21DE-4FAA-801E-634DDDAF4B2B}" type="slidenum">
              <a:rPr lang="en-US" smtClean="0"/>
              <a:pPr/>
              <a:t>24</a:t>
            </a:fld>
            <a:endParaRPr lang="en-US" dirty="0"/>
          </a:p>
        </p:txBody>
      </p:sp>
      <p:graphicFrame>
        <p:nvGraphicFramePr>
          <p:cNvPr id="9" name="Table 20">
            <a:extLst>
              <a:ext uri="{FF2B5EF4-FFF2-40B4-BE49-F238E27FC236}">
                <a16:creationId xmlns:a16="http://schemas.microsoft.com/office/drawing/2014/main" id="{51A2AC76-63A1-4119-B148-19F7BD256A1F}"/>
              </a:ext>
            </a:extLst>
          </p:cNvPr>
          <p:cNvGraphicFramePr>
            <a:graphicFrameLocks noGrp="1"/>
          </p:cNvGraphicFramePr>
          <p:nvPr>
            <p:extLst>
              <p:ext uri="{D42A27DB-BD31-4B8C-83A1-F6EECF244321}">
                <p14:modId xmlns:p14="http://schemas.microsoft.com/office/powerpoint/2010/main" val="4005065550"/>
              </p:ext>
            </p:extLst>
          </p:nvPr>
        </p:nvGraphicFramePr>
        <p:xfrm>
          <a:off x="382656" y="1243857"/>
          <a:ext cx="11428344"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3344">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NGUỘI TRUNG THẾ NGOÀI NHÀ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36KV OD 3C-QTII(L)8S-33-120/240</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36</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QTII(L)8S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OD 3C-QTII(L)8S-33-120/240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36KV OD 1C-QTII(M)8S-13-300/500</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36</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QTII(M)8S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OD 1C-QTII(M)8S-13-300/500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6</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36KV OD 3C-QTII(M)8S-33-300/400</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36</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QTII(M)8S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OD 3C-QTII(M)8S-33-300/400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E8C92650-59A5-436A-A0F1-4769D12DD0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657883"/>
            <a:ext cx="755363" cy="958697"/>
          </a:xfrm>
          <a:prstGeom prst="rect">
            <a:avLst/>
          </a:prstGeom>
        </p:spPr>
      </p:pic>
      <p:pic>
        <p:nvPicPr>
          <p:cNvPr id="11" name="Picture 10">
            <a:extLst>
              <a:ext uri="{FF2B5EF4-FFF2-40B4-BE49-F238E27FC236}">
                <a16:creationId xmlns:a16="http://schemas.microsoft.com/office/drawing/2014/main" id="{E0179E56-B625-48CF-B240-BAD81A8A1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9" y="3792709"/>
            <a:ext cx="755363" cy="958697"/>
          </a:xfrm>
          <a:prstGeom prst="rect">
            <a:avLst/>
          </a:prstGeom>
        </p:spPr>
      </p:pic>
      <p:pic>
        <p:nvPicPr>
          <p:cNvPr id="12" name="Picture 11">
            <a:extLst>
              <a:ext uri="{FF2B5EF4-FFF2-40B4-BE49-F238E27FC236}">
                <a16:creationId xmlns:a16="http://schemas.microsoft.com/office/drawing/2014/main" id="{CD87A53E-D319-412D-8705-B475A2C653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8" y="5991904"/>
            <a:ext cx="755363" cy="958697"/>
          </a:xfrm>
          <a:prstGeom prst="rect">
            <a:avLst/>
          </a:prstGeom>
        </p:spPr>
      </p:pic>
      <p:sp>
        <p:nvSpPr>
          <p:cNvPr id="13" name="Title 6">
            <a:extLst>
              <a:ext uri="{FF2B5EF4-FFF2-40B4-BE49-F238E27FC236}">
                <a16:creationId xmlns:a16="http://schemas.microsoft.com/office/drawing/2014/main" id="{DF97713F-C337-4218-B00B-7E8D23BEF0D1}"/>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4" name="Picture 13">
            <a:extLst>
              <a:ext uri="{FF2B5EF4-FFF2-40B4-BE49-F238E27FC236}">
                <a16:creationId xmlns:a16="http://schemas.microsoft.com/office/drawing/2014/main" id="{6751F4F8-0B2F-44C0-9807-6C286D3E1806}"/>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805730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70C4BE-CF7D-495D-AFA2-0BAF3453C40F}"/>
              </a:ext>
            </a:extLst>
          </p:cNvPr>
          <p:cNvSpPr>
            <a:spLocks noGrp="1"/>
          </p:cNvSpPr>
          <p:nvPr>
            <p:ph type="sldNum" sz="quarter" idx="12"/>
          </p:nvPr>
        </p:nvSpPr>
        <p:spPr/>
        <p:txBody>
          <a:bodyPr/>
          <a:lstStyle/>
          <a:p>
            <a:fld id="{B6F15528-21DE-4FAA-801E-634DDDAF4B2B}" type="slidenum">
              <a:rPr lang="en-US" smtClean="0"/>
              <a:pPr/>
              <a:t>25</a:t>
            </a:fld>
            <a:endParaRPr lang="en-US" dirty="0"/>
          </a:p>
        </p:txBody>
      </p:sp>
      <p:graphicFrame>
        <p:nvGraphicFramePr>
          <p:cNvPr id="9" name="Table 20">
            <a:extLst>
              <a:ext uri="{FF2B5EF4-FFF2-40B4-BE49-F238E27FC236}">
                <a16:creationId xmlns:a16="http://schemas.microsoft.com/office/drawing/2014/main" id="{994C1815-82CD-43F1-A09E-8A1B5C2E182C}"/>
              </a:ext>
            </a:extLst>
          </p:cNvPr>
          <p:cNvGraphicFramePr>
            <a:graphicFrameLocks noGrp="1"/>
          </p:cNvGraphicFramePr>
          <p:nvPr>
            <p:extLst>
              <p:ext uri="{D42A27DB-BD31-4B8C-83A1-F6EECF244321}">
                <p14:modId xmlns:p14="http://schemas.microsoft.com/office/powerpoint/2010/main" val="2144965601"/>
              </p:ext>
            </p:extLst>
          </p:nvPr>
        </p:nvGraphicFramePr>
        <p:xfrm>
          <a:off x="382656" y="1199249"/>
          <a:ext cx="11428344" cy="7009726"/>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3344">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CO NGUỘI TRUNG THẾ NGOÀI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OD 1C-QTII(J)6S-12-25/50/70</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QTII(J)6S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OD 1C-QTII(J)6S-12-25/50/70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OD 3C-QTII(J)6S-32-25/50/70</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QTII(J)6S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OD 3C-QTII(M)8S-33-300/400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OD 1C-QTII(K)6S-12-70/95</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36</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QTII(K)6S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OD 1C-QTII(K)6S-12-70/95</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16B69E08-32AE-4872-8D71-5A6383A3B5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702483"/>
            <a:ext cx="755363" cy="958697"/>
          </a:xfrm>
          <a:prstGeom prst="rect">
            <a:avLst/>
          </a:prstGeom>
        </p:spPr>
      </p:pic>
      <p:pic>
        <p:nvPicPr>
          <p:cNvPr id="12" name="Picture 11">
            <a:extLst>
              <a:ext uri="{FF2B5EF4-FFF2-40B4-BE49-F238E27FC236}">
                <a16:creationId xmlns:a16="http://schemas.microsoft.com/office/drawing/2014/main" id="{430A57E2-6BE1-422A-879F-51E9BBBBE2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226" y="3869641"/>
            <a:ext cx="755363" cy="958697"/>
          </a:xfrm>
          <a:prstGeom prst="rect">
            <a:avLst/>
          </a:prstGeom>
        </p:spPr>
      </p:pic>
      <p:pic>
        <p:nvPicPr>
          <p:cNvPr id="13" name="Picture 12">
            <a:extLst>
              <a:ext uri="{FF2B5EF4-FFF2-40B4-BE49-F238E27FC236}">
                <a16:creationId xmlns:a16="http://schemas.microsoft.com/office/drawing/2014/main" id="{AB5EF016-F422-44EE-81EA-0D1233F35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417" y="6049357"/>
            <a:ext cx="755363" cy="958697"/>
          </a:xfrm>
          <a:prstGeom prst="rect">
            <a:avLst/>
          </a:prstGeom>
        </p:spPr>
      </p:pic>
      <p:sp>
        <p:nvSpPr>
          <p:cNvPr id="11" name="Title 6">
            <a:extLst>
              <a:ext uri="{FF2B5EF4-FFF2-40B4-BE49-F238E27FC236}">
                <a16:creationId xmlns:a16="http://schemas.microsoft.com/office/drawing/2014/main" id="{B51A46B8-B1E4-428F-ACCC-31D2ABD0AD1D}"/>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6" name="Picture 15">
            <a:extLst>
              <a:ext uri="{FF2B5EF4-FFF2-40B4-BE49-F238E27FC236}">
                <a16:creationId xmlns:a16="http://schemas.microsoft.com/office/drawing/2014/main" id="{3DBB32AB-F037-4AA9-9928-159A7D43601F}"/>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3017590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3F12D-BFCB-40F2-A248-92F3A877F8EE}"/>
              </a:ext>
            </a:extLst>
          </p:cNvPr>
          <p:cNvSpPr>
            <a:spLocks noGrp="1"/>
          </p:cNvSpPr>
          <p:nvPr>
            <p:ph type="sldNum" sz="quarter" idx="12"/>
          </p:nvPr>
        </p:nvSpPr>
        <p:spPr/>
        <p:txBody>
          <a:bodyPr/>
          <a:lstStyle/>
          <a:p>
            <a:fld id="{B6F15528-21DE-4FAA-801E-634DDDAF4B2B}" type="slidenum">
              <a:rPr lang="en-US" smtClean="0"/>
              <a:pPr/>
              <a:t>26</a:t>
            </a:fld>
            <a:endParaRPr lang="en-US" dirty="0"/>
          </a:p>
        </p:txBody>
      </p:sp>
      <p:graphicFrame>
        <p:nvGraphicFramePr>
          <p:cNvPr id="9" name="Table 20">
            <a:extLst>
              <a:ext uri="{FF2B5EF4-FFF2-40B4-BE49-F238E27FC236}">
                <a16:creationId xmlns:a16="http://schemas.microsoft.com/office/drawing/2014/main" id="{CB0C931B-66D3-4D9A-A009-B1CAFCC455F7}"/>
              </a:ext>
            </a:extLst>
          </p:cNvPr>
          <p:cNvGraphicFramePr>
            <a:graphicFrameLocks noGrp="1"/>
          </p:cNvGraphicFramePr>
          <p:nvPr>
            <p:extLst>
              <p:ext uri="{D42A27DB-BD31-4B8C-83A1-F6EECF244321}">
                <p14:modId xmlns:p14="http://schemas.microsoft.com/office/powerpoint/2010/main" val="1481868111"/>
              </p:ext>
            </p:extLst>
          </p:nvPr>
        </p:nvGraphicFramePr>
        <p:xfrm>
          <a:off x="382656" y="1243854"/>
          <a:ext cx="11428344" cy="6929981"/>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3344">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CO NGUỘI TRUNG THẾ NGOÀI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OD 1C-QTII(K)6S-12-120/185</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QTII(K)6S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OD 1C-QTII(K)6S-12-120/185</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OD 3C-QTII(K)6S-32-70/95</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QTII(K)6S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OD 3C-QTII(K)6S-32-70/95</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6</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OD 3C-QTII(K)6S-32-120/185</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36</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QTII(K)6S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OD 3C-QTII(K)6S-32-120/185</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AC8234DE-28D5-4A4F-8084-0F00B4ACE3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724786"/>
            <a:ext cx="755363" cy="958697"/>
          </a:xfrm>
          <a:prstGeom prst="rect">
            <a:avLst/>
          </a:prstGeom>
        </p:spPr>
      </p:pic>
      <p:pic>
        <p:nvPicPr>
          <p:cNvPr id="11" name="Picture 10">
            <a:extLst>
              <a:ext uri="{FF2B5EF4-FFF2-40B4-BE49-F238E27FC236}">
                <a16:creationId xmlns:a16="http://schemas.microsoft.com/office/drawing/2014/main" id="{F07F9E7A-AC2C-4A69-A326-1ADD8B2A99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881254"/>
            <a:ext cx="755363" cy="958697"/>
          </a:xfrm>
          <a:prstGeom prst="rect">
            <a:avLst/>
          </a:prstGeom>
        </p:spPr>
      </p:pic>
      <p:pic>
        <p:nvPicPr>
          <p:cNvPr id="12" name="Picture 11">
            <a:extLst>
              <a:ext uri="{FF2B5EF4-FFF2-40B4-BE49-F238E27FC236}">
                <a16:creationId xmlns:a16="http://schemas.microsoft.com/office/drawing/2014/main" id="{694EC58F-7859-4D04-9A0F-88121738C4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99" y="5974315"/>
            <a:ext cx="755363" cy="958697"/>
          </a:xfrm>
          <a:prstGeom prst="rect">
            <a:avLst/>
          </a:prstGeom>
        </p:spPr>
      </p:pic>
      <p:sp>
        <p:nvSpPr>
          <p:cNvPr id="13" name="Title 6">
            <a:extLst>
              <a:ext uri="{FF2B5EF4-FFF2-40B4-BE49-F238E27FC236}">
                <a16:creationId xmlns:a16="http://schemas.microsoft.com/office/drawing/2014/main" id="{C902F035-41F1-40BF-B4C4-ACEE3F8D90B4}"/>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4" name="Picture 13">
            <a:extLst>
              <a:ext uri="{FF2B5EF4-FFF2-40B4-BE49-F238E27FC236}">
                <a16:creationId xmlns:a16="http://schemas.microsoft.com/office/drawing/2014/main" id="{603B8FF6-A67A-40EB-B757-80139E03B60C}"/>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892273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DF7C99-BB26-436D-98B6-D632F90880C1}"/>
              </a:ext>
            </a:extLst>
          </p:cNvPr>
          <p:cNvSpPr>
            <a:spLocks noGrp="1"/>
          </p:cNvSpPr>
          <p:nvPr>
            <p:ph type="sldNum" sz="quarter" idx="12"/>
          </p:nvPr>
        </p:nvSpPr>
        <p:spPr/>
        <p:txBody>
          <a:bodyPr/>
          <a:lstStyle/>
          <a:p>
            <a:fld id="{B6F15528-21DE-4FAA-801E-634DDDAF4B2B}" type="slidenum">
              <a:rPr lang="en-US" smtClean="0"/>
              <a:pPr/>
              <a:t>27</a:t>
            </a:fld>
            <a:endParaRPr lang="en-US" dirty="0"/>
          </a:p>
        </p:txBody>
      </p:sp>
      <p:graphicFrame>
        <p:nvGraphicFramePr>
          <p:cNvPr id="9" name="Table 20">
            <a:extLst>
              <a:ext uri="{FF2B5EF4-FFF2-40B4-BE49-F238E27FC236}">
                <a16:creationId xmlns:a16="http://schemas.microsoft.com/office/drawing/2014/main" id="{D63FABD6-375C-48AF-B49A-B1433629EF43}"/>
              </a:ext>
            </a:extLst>
          </p:cNvPr>
          <p:cNvGraphicFramePr>
            <a:graphicFrameLocks noGrp="1"/>
          </p:cNvGraphicFramePr>
          <p:nvPr>
            <p:extLst>
              <p:ext uri="{D42A27DB-BD31-4B8C-83A1-F6EECF244321}">
                <p14:modId xmlns:p14="http://schemas.microsoft.com/office/powerpoint/2010/main" val="1804226341"/>
              </p:ext>
            </p:extLst>
          </p:nvPr>
        </p:nvGraphicFramePr>
        <p:xfrm>
          <a:off x="382656" y="1143492"/>
          <a:ext cx="11428344" cy="7009726"/>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3344">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CO NGUỘI TRUNG THẾ NGOÀI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OD 1C-QTII(L)6S-12-240/300</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QTII(L)6S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OD 1C-QTII(L)6S-12-240/300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8</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OD 3C-QTII(L)6S-32-240/300</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QTII(L)6S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OD 3C-QTII(L)6S-32-240/300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9</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OD 1C-QTII(M)6S-12-400/630</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36</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QTII(M)6S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OD 1C-QTII(M)6S-12-400/630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8F630A66-4038-4A01-AD9F-C9C509F098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624424"/>
            <a:ext cx="755363" cy="958697"/>
          </a:xfrm>
          <a:prstGeom prst="rect">
            <a:avLst/>
          </a:prstGeom>
        </p:spPr>
      </p:pic>
      <p:pic>
        <p:nvPicPr>
          <p:cNvPr id="11" name="Picture 10">
            <a:extLst>
              <a:ext uri="{FF2B5EF4-FFF2-40B4-BE49-F238E27FC236}">
                <a16:creationId xmlns:a16="http://schemas.microsoft.com/office/drawing/2014/main" id="{63E07339-4B5A-4956-8338-D49074CF2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730" y="3754402"/>
            <a:ext cx="755363" cy="958697"/>
          </a:xfrm>
          <a:prstGeom prst="rect">
            <a:avLst/>
          </a:prstGeom>
        </p:spPr>
      </p:pic>
      <p:pic>
        <p:nvPicPr>
          <p:cNvPr id="12" name="Picture 11">
            <a:extLst>
              <a:ext uri="{FF2B5EF4-FFF2-40B4-BE49-F238E27FC236}">
                <a16:creationId xmlns:a16="http://schemas.microsoft.com/office/drawing/2014/main" id="{FB2E0C88-5A48-446D-ADFF-4ED3A7A42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730" y="5991015"/>
            <a:ext cx="755363" cy="958697"/>
          </a:xfrm>
          <a:prstGeom prst="rect">
            <a:avLst/>
          </a:prstGeom>
        </p:spPr>
      </p:pic>
      <p:sp>
        <p:nvSpPr>
          <p:cNvPr id="13" name="Title 6">
            <a:extLst>
              <a:ext uri="{FF2B5EF4-FFF2-40B4-BE49-F238E27FC236}">
                <a16:creationId xmlns:a16="http://schemas.microsoft.com/office/drawing/2014/main" id="{59D072B7-FF98-457B-89F5-9D5FE151D538}"/>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4" name="Picture 13">
            <a:extLst>
              <a:ext uri="{FF2B5EF4-FFF2-40B4-BE49-F238E27FC236}">
                <a16:creationId xmlns:a16="http://schemas.microsoft.com/office/drawing/2014/main" id="{F053D2AA-9432-4FF5-98F5-7CFB8DFC624C}"/>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27408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CA3253-EF4D-4704-9577-5A91DC0F96BF}"/>
              </a:ext>
            </a:extLst>
          </p:cNvPr>
          <p:cNvSpPr>
            <a:spLocks noGrp="1"/>
          </p:cNvSpPr>
          <p:nvPr>
            <p:ph type="sldNum" sz="quarter" idx="12"/>
          </p:nvPr>
        </p:nvSpPr>
        <p:spPr/>
        <p:txBody>
          <a:bodyPr/>
          <a:lstStyle/>
          <a:p>
            <a:fld id="{B6F15528-21DE-4FAA-801E-634DDDAF4B2B}" type="slidenum">
              <a:rPr lang="en-US" smtClean="0"/>
              <a:pPr/>
              <a:t>28</a:t>
            </a:fld>
            <a:endParaRPr lang="en-US" dirty="0"/>
          </a:p>
        </p:txBody>
      </p:sp>
      <p:graphicFrame>
        <p:nvGraphicFramePr>
          <p:cNvPr id="9" name="Table 20">
            <a:extLst>
              <a:ext uri="{FF2B5EF4-FFF2-40B4-BE49-F238E27FC236}">
                <a16:creationId xmlns:a16="http://schemas.microsoft.com/office/drawing/2014/main" id="{74A2844F-8653-4A98-8063-B7BDDB1649B2}"/>
              </a:ext>
            </a:extLst>
          </p:cNvPr>
          <p:cNvGraphicFramePr>
            <a:graphicFrameLocks noGrp="1"/>
          </p:cNvGraphicFramePr>
          <p:nvPr>
            <p:extLst>
              <p:ext uri="{D42A27DB-BD31-4B8C-83A1-F6EECF244321}">
                <p14:modId xmlns:p14="http://schemas.microsoft.com/office/powerpoint/2010/main" val="3849246102"/>
              </p:ext>
            </p:extLst>
          </p:nvPr>
        </p:nvGraphicFramePr>
        <p:xfrm>
          <a:off x="382656" y="1321913"/>
          <a:ext cx="11428344" cy="4716443"/>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3344">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CO NGUỘI TRUNG THẾ NGOÀI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10</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24KV OD 3C-QTII(M)6S-32-400/500</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QTII(M)6S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OD 3C-QTII(M)6S-32-400/500</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11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7.2/12KV OD 3C QTII(H)4S-31-25/70/95</a:t>
                      </a: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Đ</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ược thiết kế cho cấp điện áp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12</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 Umax, hệ thống cáp điện đơn và ba lõi, năng lượng polyme</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Bao gồm nhiều loại mặt cắt cáp</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Ứng dụng co ngót lạnh silicone cung cấp áp suất xuyên tâm không đổi, "con dấu sống"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Vật liệu hằng số điện môi cao điều chỉnh sự phân bố của ứng suất điện trường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co rút nguội ngoài trời 3M™ Cold Shrink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QTII(H)4S</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Được đóng gói với mỡ, nhờ thân cách nhiệt silicon co ngót lạnh cung cấp một giải pháp dễ dàng và an toàn cho việc kết cuối cáp MV.</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7.2/12KV OD 3C QTII(H)4S-31-25/70/95</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bl>
          </a:graphicData>
        </a:graphic>
      </p:graphicFrame>
      <p:pic>
        <p:nvPicPr>
          <p:cNvPr id="10" name="Picture 9">
            <a:extLst>
              <a:ext uri="{FF2B5EF4-FFF2-40B4-BE49-F238E27FC236}">
                <a16:creationId xmlns:a16="http://schemas.microsoft.com/office/drawing/2014/main" id="{1E64F40F-58FB-45AF-A4E2-5072A95E0E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802845"/>
            <a:ext cx="755363" cy="958697"/>
          </a:xfrm>
          <a:prstGeom prst="rect">
            <a:avLst/>
          </a:prstGeom>
        </p:spPr>
      </p:pic>
      <p:pic>
        <p:nvPicPr>
          <p:cNvPr id="11" name="Picture 10">
            <a:extLst>
              <a:ext uri="{FF2B5EF4-FFF2-40B4-BE49-F238E27FC236}">
                <a16:creationId xmlns:a16="http://schemas.microsoft.com/office/drawing/2014/main" id="{5ADC0E08-7852-41C9-A2C6-19802DADFE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948162"/>
            <a:ext cx="755363" cy="958697"/>
          </a:xfrm>
          <a:prstGeom prst="rect">
            <a:avLst/>
          </a:prstGeom>
        </p:spPr>
      </p:pic>
      <p:sp>
        <p:nvSpPr>
          <p:cNvPr id="12" name="Title 6">
            <a:extLst>
              <a:ext uri="{FF2B5EF4-FFF2-40B4-BE49-F238E27FC236}">
                <a16:creationId xmlns:a16="http://schemas.microsoft.com/office/drawing/2014/main" id="{A262816A-71FF-494C-B471-B21D77EF8E08}"/>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3" name="Picture 12">
            <a:extLst>
              <a:ext uri="{FF2B5EF4-FFF2-40B4-BE49-F238E27FC236}">
                <a16:creationId xmlns:a16="http://schemas.microsoft.com/office/drawing/2014/main" id="{53FEBA5B-DE39-4DE9-97B0-C8D63F01DEC0}"/>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090243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90E769-C60C-4A7F-98B5-6605FB122DF3}"/>
              </a:ext>
            </a:extLst>
          </p:cNvPr>
          <p:cNvSpPr>
            <a:spLocks noGrp="1"/>
          </p:cNvSpPr>
          <p:nvPr>
            <p:ph type="sldNum" sz="quarter" idx="12"/>
          </p:nvPr>
        </p:nvSpPr>
        <p:spPr/>
        <p:txBody>
          <a:bodyPr/>
          <a:lstStyle/>
          <a:p>
            <a:fld id="{B6F15528-21DE-4FAA-801E-634DDDAF4B2B}" type="slidenum">
              <a:rPr lang="en-US" smtClean="0"/>
              <a:pPr/>
              <a:t>29</a:t>
            </a:fld>
            <a:endParaRPr lang="en-US" dirty="0"/>
          </a:p>
        </p:txBody>
      </p:sp>
      <p:graphicFrame>
        <p:nvGraphicFramePr>
          <p:cNvPr id="9" name="Table 20">
            <a:extLst>
              <a:ext uri="{FF2B5EF4-FFF2-40B4-BE49-F238E27FC236}">
                <a16:creationId xmlns:a16="http://schemas.microsoft.com/office/drawing/2014/main" id="{E8C6C16D-42DA-481B-8AA3-E43480761227}"/>
              </a:ext>
            </a:extLst>
          </p:cNvPr>
          <p:cNvGraphicFramePr>
            <a:graphicFrameLocks noGrp="1"/>
          </p:cNvGraphicFramePr>
          <p:nvPr>
            <p:extLst>
              <p:ext uri="{D42A27DB-BD31-4B8C-83A1-F6EECF244321}">
                <p14:modId xmlns:p14="http://schemas.microsoft.com/office/powerpoint/2010/main" val="2760107751"/>
              </p:ext>
            </p:extLst>
          </p:nvPr>
        </p:nvGraphicFramePr>
        <p:xfrm>
          <a:off x="382656" y="1210399"/>
          <a:ext cx="11428344"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3344">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Bộ 3 Đầu Cáp Đơn Tplug 3M™, 93-EE-900-24-630-Tplug-3x1Cx50, Đầu Cốt Đồng Ép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93-EE-900-24-630-Tplug-3x1Cx50, Đầu Cốt Đồng Ép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Bộ 3 Đầu Cáp Đơn Tplug 3M™, 93-EE-900-24-630-Tplug-3x1Cx70, Đầu Cốt Đồng Ép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93-EE-900-24-630-Tplug-3x1Cx70, Đầu Cốt Đồng Ép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93-EE-900-24-630-Tplug-3x1Cx95,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93-EE-900-24-630-Tplug-3x1Cx95,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3" name="Picture 12">
            <a:extLst>
              <a:ext uri="{FF2B5EF4-FFF2-40B4-BE49-F238E27FC236}">
                <a16:creationId xmlns:a16="http://schemas.microsoft.com/office/drawing/2014/main" id="{E211C0C3-B591-4BB8-A503-F1B8AF1B2B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211" y="3725668"/>
            <a:ext cx="986356" cy="1022889"/>
          </a:xfrm>
          <a:prstGeom prst="rect">
            <a:avLst/>
          </a:prstGeom>
        </p:spPr>
      </p:pic>
      <p:pic>
        <p:nvPicPr>
          <p:cNvPr id="15" name="Picture 14">
            <a:extLst>
              <a:ext uri="{FF2B5EF4-FFF2-40B4-BE49-F238E27FC236}">
                <a16:creationId xmlns:a16="http://schemas.microsoft.com/office/drawing/2014/main" id="{271B165D-C9AD-4023-9DB9-7BEDE8118D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211" y="1583875"/>
            <a:ext cx="986356" cy="1022889"/>
          </a:xfrm>
          <a:prstGeom prst="rect">
            <a:avLst/>
          </a:prstGeom>
        </p:spPr>
      </p:pic>
      <p:pic>
        <p:nvPicPr>
          <p:cNvPr id="16" name="Picture 15">
            <a:extLst>
              <a:ext uri="{FF2B5EF4-FFF2-40B4-BE49-F238E27FC236}">
                <a16:creationId xmlns:a16="http://schemas.microsoft.com/office/drawing/2014/main" id="{CB218048-20E1-4647-96C8-C26DC0344B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551" y="5952877"/>
            <a:ext cx="986356" cy="1022889"/>
          </a:xfrm>
          <a:prstGeom prst="rect">
            <a:avLst/>
          </a:prstGeom>
        </p:spPr>
      </p:pic>
      <p:sp>
        <p:nvSpPr>
          <p:cNvPr id="10" name="Title 6">
            <a:extLst>
              <a:ext uri="{FF2B5EF4-FFF2-40B4-BE49-F238E27FC236}">
                <a16:creationId xmlns:a16="http://schemas.microsoft.com/office/drawing/2014/main" id="{5A5F2FEF-A849-4BFC-98BB-6BBBF4D5588E}"/>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1" name="Picture 10">
            <a:extLst>
              <a:ext uri="{FF2B5EF4-FFF2-40B4-BE49-F238E27FC236}">
                <a16:creationId xmlns:a16="http://schemas.microsoft.com/office/drawing/2014/main" id="{255A2948-4427-4261-84AE-4F6D35E605B6}"/>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35086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5A5A9A-C18E-41B2-878F-7D75FADF854F}"/>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Title 6">
            <a:extLst>
              <a:ext uri="{FF2B5EF4-FFF2-40B4-BE49-F238E27FC236}">
                <a16:creationId xmlns:a16="http://schemas.microsoft.com/office/drawing/2014/main" id="{473B8E06-A70B-4615-9D20-E57C4765A865}"/>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graphicFrame>
        <p:nvGraphicFramePr>
          <p:cNvPr id="20" name="Table 20">
            <a:extLst>
              <a:ext uri="{FF2B5EF4-FFF2-40B4-BE49-F238E27FC236}">
                <a16:creationId xmlns:a16="http://schemas.microsoft.com/office/drawing/2014/main" id="{1D327582-BE0F-4571-B615-D14FF1120B86}"/>
              </a:ext>
            </a:extLst>
          </p:cNvPr>
          <p:cNvGraphicFramePr>
            <a:graphicFrameLocks noGrp="1"/>
          </p:cNvGraphicFramePr>
          <p:nvPr>
            <p:extLst>
              <p:ext uri="{D42A27DB-BD31-4B8C-83A1-F6EECF244321}">
                <p14:modId xmlns:p14="http://schemas.microsoft.com/office/powerpoint/2010/main" val="2437272670"/>
              </p:ext>
            </p:extLst>
          </p:nvPr>
        </p:nvGraphicFramePr>
        <p:xfrm>
          <a:off x="457200" y="1277457"/>
          <a:ext cx="11353799" cy="6934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2999">
                  <a:extLst>
                    <a:ext uri="{9D8B030D-6E8A-4147-A177-3AD203B41FA5}">
                      <a16:colId xmlns:a16="http://schemas.microsoft.com/office/drawing/2014/main" val="2266291156"/>
                    </a:ext>
                  </a:extLst>
                </a:gridCol>
                <a:gridCol w="2133600">
                  <a:extLst>
                    <a:ext uri="{9D8B030D-6E8A-4147-A177-3AD203B41FA5}">
                      <a16:colId xmlns:a16="http://schemas.microsoft.com/office/drawing/2014/main" val="1134224908"/>
                    </a:ext>
                  </a:extLst>
                </a:gridCol>
                <a:gridCol w="7620000">
                  <a:extLst>
                    <a:ext uri="{9D8B030D-6E8A-4147-A177-3AD203B41FA5}">
                      <a16:colId xmlns:a16="http://schemas.microsoft.com/office/drawing/2014/main" val="3299414938"/>
                    </a:ext>
                  </a:extLst>
                </a:gridCol>
              </a:tblGrid>
              <a:tr h="274823">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NHIỆT TRUNG THẾ TRONG NHÀ 24KV</a:t>
                      </a:r>
                    </a:p>
                  </a:txBody>
                  <a:tcPr anchor="ctr"/>
                </a:tc>
                <a:tc hMerge="1">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231623">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algn="l"/>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MHI 24KV 3C-35/50 SQMM ID</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a:t>
                      </a:r>
                    </a:p>
                    <a:p>
                      <a:pPr fontAlgn="base"/>
                      <a:r>
                        <a:rPr lang="vi-VN" sz="1000" b="0" i="0" kern="1200" dirty="0">
                          <a:solidFill>
                            <a:schemeClr val="dk1"/>
                          </a:solidFill>
                          <a:effectLst/>
                          <a:latin typeface="+mj-lt"/>
                          <a:ea typeface="+mn-ea"/>
                          <a:cs typeface="+mn-cs"/>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p>
                  </a:txBody>
                  <a:tcPr anchor="ctr"/>
                </a:tc>
                <a:extLst>
                  <a:ext uri="{0D108BD9-81ED-4DB2-BD59-A6C34878D82A}">
                    <a16:rowId xmlns:a16="http://schemas.microsoft.com/office/drawing/2014/main" val="365278149"/>
                  </a:ext>
                </a:extLst>
              </a:tr>
              <a:tr h="1008154">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MHI 24KV 3C-35/50 SQMM ID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vMerge="1">
                  <a:txBody>
                    <a:bodyPr/>
                    <a:lstStyle/>
                    <a:p>
                      <a:endParaRPr lang="en-US"/>
                    </a:p>
                  </a:txBody>
                  <a:tcPr/>
                </a:tc>
                <a:extLst>
                  <a:ext uri="{0D108BD9-81ED-4DB2-BD59-A6C34878D82A}">
                    <a16:rowId xmlns:a16="http://schemas.microsoft.com/office/drawing/2014/main" val="1829145983"/>
                  </a:ext>
                </a:extLst>
              </a:tr>
              <a:tr h="1203960">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algn="l"/>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MHI 24KV 3C-150/300 SQMM ID</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a:t>
                      </a:r>
                    </a:p>
                    <a:p>
                      <a:pPr fontAlgn="base"/>
                      <a:r>
                        <a:rPr lang="vi-VN" sz="1000" b="0" i="0" kern="1200" dirty="0">
                          <a:solidFill>
                            <a:schemeClr val="dk1"/>
                          </a:solidFill>
                          <a:effectLst/>
                          <a:latin typeface="+mj-lt"/>
                          <a:ea typeface="+mn-ea"/>
                          <a:cs typeface="+mn-cs"/>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p>
                  </a:txBody>
                  <a:tcPr anchor="ctr"/>
                </a:tc>
                <a:extLst>
                  <a:ext uri="{0D108BD9-81ED-4DB2-BD59-A6C34878D82A}">
                    <a16:rowId xmlns:a16="http://schemas.microsoft.com/office/drawing/2014/main" val="3828892827"/>
                  </a:ext>
                </a:extLst>
              </a:tr>
              <a:tr h="844408">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MHI 24KV 3C-35/50 SQMM ID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1"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vMerge="1">
                  <a:txBody>
                    <a:bodyPr/>
                    <a:lstStyle/>
                    <a:p>
                      <a:endParaRPr lang="en-US"/>
                    </a:p>
                  </a:txBody>
                  <a:tcPr/>
                </a:tc>
                <a:extLst>
                  <a:ext uri="{0D108BD9-81ED-4DB2-BD59-A6C34878D82A}">
                    <a16:rowId xmlns:a16="http://schemas.microsoft.com/office/drawing/2014/main" val="4023867517"/>
                  </a:ext>
                </a:extLst>
              </a:tr>
              <a:tr h="1203960">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algn="l"/>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MHI 24KV 3C-70/120 SQMM ID</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a:t>
                      </a:r>
                    </a:p>
                    <a:p>
                      <a:pPr fontAlgn="base"/>
                      <a:r>
                        <a:rPr lang="vi-VN" sz="1000" b="0" i="0" kern="1200" dirty="0">
                          <a:solidFill>
                            <a:schemeClr val="dk1"/>
                          </a:solidFill>
                          <a:effectLst/>
                          <a:latin typeface="+mj-lt"/>
                          <a:ea typeface="+mn-ea"/>
                          <a:cs typeface="+mn-cs"/>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r>
                        <a:rPr lang="en-US" sz="1000" b="0" i="0" kern="1200" dirty="0">
                          <a:solidFill>
                            <a:schemeClr val="dk1"/>
                          </a:solidFill>
                          <a:effectLst/>
                          <a:latin typeface="+mj-lt"/>
                          <a:ea typeface="+mn-ea"/>
                          <a:cs typeface="+mn-cs"/>
                        </a:rPr>
                        <a:t>.</a:t>
                      </a:r>
                      <a:endParaRPr lang="vi-VN" sz="1000" b="0" i="0" kern="1200" dirty="0">
                        <a:solidFill>
                          <a:schemeClr val="dk1"/>
                        </a:solidFill>
                        <a:effectLst/>
                        <a:latin typeface="+mj-lt"/>
                        <a:ea typeface="+mn-ea"/>
                        <a:cs typeface="+mn-cs"/>
                      </a:endParaRPr>
                    </a:p>
                  </a:txBody>
                  <a:tcPr anchor="ctr"/>
                </a:tc>
                <a:extLst>
                  <a:ext uri="{0D108BD9-81ED-4DB2-BD59-A6C34878D82A}">
                    <a16:rowId xmlns:a16="http://schemas.microsoft.com/office/drawing/2014/main" val="2810395345"/>
                  </a:ext>
                </a:extLst>
              </a:tr>
              <a:tr h="77227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MHI 24KV 3C-70/120 SQMM ID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1"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21" name="Picture 20">
            <a:extLst>
              <a:ext uri="{FF2B5EF4-FFF2-40B4-BE49-F238E27FC236}">
                <a16:creationId xmlns:a16="http://schemas.microsoft.com/office/drawing/2014/main" id="{F5FDFA9C-12EE-4ACD-9868-45A1440D7C07}"/>
              </a:ext>
            </a:extLst>
          </p:cNvPr>
          <p:cNvPicPr>
            <a:picLocks noChangeAspect="1"/>
          </p:cNvPicPr>
          <p:nvPr/>
        </p:nvPicPr>
        <p:blipFill>
          <a:blip r:embed="rId2"/>
          <a:stretch>
            <a:fillRect/>
          </a:stretch>
        </p:blipFill>
        <p:spPr>
          <a:xfrm>
            <a:off x="980661" y="1642548"/>
            <a:ext cx="1042307" cy="1068885"/>
          </a:xfrm>
          <a:prstGeom prst="rect">
            <a:avLst/>
          </a:prstGeom>
        </p:spPr>
      </p:pic>
      <p:pic>
        <p:nvPicPr>
          <p:cNvPr id="23" name="Picture 22">
            <a:extLst>
              <a:ext uri="{FF2B5EF4-FFF2-40B4-BE49-F238E27FC236}">
                <a16:creationId xmlns:a16="http://schemas.microsoft.com/office/drawing/2014/main" id="{731FC90A-957C-4F26-BF64-73EB8BEB2B40}"/>
              </a:ext>
            </a:extLst>
          </p:cNvPr>
          <p:cNvPicPr>
            <a:picLocks noChangeAspect="1"/>
          </p:cNvPicPr>
          <p:nvPr/>
        </p:nvPicPr>
        <p:blipFill>
          <a:blip r:embed="rId2"/>
          <a:stretch>
            <a:fillRect/>
          </a:stretch>
        </p:blipFill>
        <p:spPr>
          <a:xfrm>
            <a:off x="967436" y="3856674"/>
            <a:ext cx="1048878" cy="1063288"/>
          </a:xfrm>
          <a:prstGeom prst="rect">
            <a:avLst/>
          </a:prstGeom>
        </p:spPr>
      </p:pic>
      <p:pic>
        <p:nvPicPr>
          <p:cNvPr id="25" name="Picture 24">
            <a:extLst>
              <a:ext uri="{FF2B5EF4-FFF2-40B4-BE49-F238E27FC236}">
                <a16:creationId xmlns:a16="http://schemas.microsoft.com/office/drawing/2014/main" id="{52E1F648-4EEE-4423-BC81-80ADA35A585C}"/>
              </a:ext>
            </a:extLst>
          </p:cNvPr>
          <p:cNvPicPr>
            <a:picLocks noChangeAspect="1"/>
          </p:cNvPicPr>
          <p:nvPr/>
        </p:nvPicPr>
        <p:blipFill>
          <a:blip r:embed="rId2"/>
          <a:stretch>
            <a:fillRect/>
          </a:stretch>
        </p:blipFill>
        <p:spPr>
          <a:xfrm>
            <a:off x="971727" y="6089476"/>
            <a:ext cx="1042307" cy="1046764"/>
          </a:xfrm>
          <a:prstGeom prst="rect">
            <a:avLst/>
          </a:prstGeom>
        </p:spPr>
      </p:pic>
      <p:pic>
        <p:nvPicPr>
          <p:cNvPr id="10" name="Picture 9">
            <a:extLst>
              <a:ext uri="{FF2B5EF4-FFF2-40B4-BE49-F238E27FC236}">
                <a16:creationId xmlns:a16="http://schemas.microsoft.com/office/drawing/2014/main" id="{633364C1-6943-4FCE-86E8-34FDC0332BA7}"/>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3653481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4613EA-D1D4-4764-8B9E-7F041604859D}"/>
              </a:ext>
            </a:extLst>
          </p:cNvPr>
          <p:cNvSpPr>
            <a:spLocks noGrp="1"/>
          </p:cNvSpPr>
          <p:nvPr>
            <p:ph type="sldNum" sz="quarter" idx="12"/>
          </p:nvPr>
        </p:nvSpPr>
        <p:spPr/>
        <p:txBody>
          <a:bodyPr/>
          <a:lstStyle/>
          <a:p>
            <a:fld id="{B6F15528-21DE-4FAA-801E-634DDDAF4B2B}" type="slidenum">
              <a:rPr lang="en-US" smtClean="0"/>
              <a:pPr/>
              <a:t>30</a:t>
            </a:fld>
            <a:endParaRPr lang="en-US" dirty="0"/>
          </a:p>
        </p:txBody>
      </p:sp>
      <p:graphicFrame>
        <p:nvGraphicFramePr>
          <p:cNvPr id="7" name="Table 20">
            <a:extLst>
              <a:ext uri="{FF2B5EF4-FFF2-40B4-BE49-F238E27FC236}">
                <a16:creationId xmlns:a16="http://schemas.microsoft.com/office/drawing/2014/main" id="{C1D9878A-C903-444C-B163-29E32ABAE7A4}"/>
              </a:ext>
            </a:extLst>
          </p:cNvPr>
          <p:cNvGraphicFramePr>
            <a:graphicFrameLocks noGrp="1"/>
          </p:cNvGraphicFramePr>
          <p:nvPr>
            <p:extLst>
              <p:ext uri="{D42A27DB-BD31-4B8C-83A1-F6EECF244321}">
                <p14:modId xmlns:p14="http://schemas.microsoft.com/office/powerpoint/2010/main" val="354847263"/>
              </p:ext>
            </p:extLst>
          </p:nvPr>
        </p:nvGraphicFramePr>
        <p:xfrm>
          <a:off x="382656" y="1321913"/>
          <a:ext cx="11428344"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3344">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93-EE-900-24-630-Tplug-3x1Cx120,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93-EE-900-24-630-Tplug-3x1Cx120,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Bộ 3 Đầu Cáp Đơn Tplug 3M™, 93-EE-900-24-630-Tplug-3x1Cx150, Đầu Cốt Đồng Ép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93-EE-900-24-630-Tplug-3x1Cx150,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6</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93-EE-900-24-630-Tplug-3x1Cx185,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93-EE-900-24-630-Tplug-3x1Cx185,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3" name="Picture 12">
            <a:extLst>
              <a:ext uri="{FF2B5EF4-FFF2-40B4-BE49-F238E27FC236}">
                <a16:creationId xmlns:a16="http://schemas.microsoft.com/office/drawing/2014/main" id="{1C399D0C-96A4-4D22-B0A4-AAA5AAA714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551" y="1693838"/>
            <a:ext cx="986356" cy="1022889"/>
          </a:xfrm>
          <a:prstGeom prst="rect">
            <a:avLst/>
          </a:prstGeom>
        </p:spPr>
      </p:pic>
      <p:pic>
        <p:nvPicPr>
          <p:cNvPr id="14" name="Picture 13">
            <a:extLst>
              <a:ext uri="{FF2B5EF4-FFF2-40B4-BE49-F238E27FC236}">
                <a16:creationId xmlns:a16="http://schemas.microsoft.com/office/drawing/2014/main" id="{A4AE996C-EF7D-4C70-82CC-E65B82164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116" y="3866373"/>
            <a:ext cx="986356" cy="1022889"/>
          </a:xfrm>
          <a:prstGeom prst="rect">
            <a:avLst/>
          </a:prstGeom>
        </p:spPr>
      </p:pic>
      <p:pic>
        <p:nvPicPr>
          <p:cNvPr id="15" name="Picture 14">
            <a:extLst>
              <a:ext uri="{FF2B5EF4-FFF2-40B4-BE49-F238E27FC236}">
                <a16:creationId xmlns:a16="http://schemas.microsoft.com/office/drawing/2014/main" id="{80C0269D-DDBE-435D-A952-112BC342C0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116" y="6064451"/>
            <a:ext cx="986356" cy="1022889"/>
          </a:xfrm>
          <a:prstGeom prst="rect">
            <a:avLst/>
          </a:prstGeom>
        </p:spPr>
      </p:pic>
      <p:sp>
        <p:nvSpPr>
          <p:cNvPr id="10" name="Title 6">
            <a:extLst>
              <a:ext uri="{FF2B5EF4-FFF2-40B4-BE49-F238E27FC236}">
                <a16:creationId xmlns:a16="http://schemas.microsoft.com/office/drawing/2014/main" id="{A6A0D2D6-8C9C-4AE9-AD20-8DE07D56F3D5}"/>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6" name="Picture 15">
            <a:extLst>
              <a:ext uri="{FF2B5EF4-FFF2-40B4-BE49-F238E27FC236}">
                <a16:creationId xmlns:a16="http://schemas.microsoft.com/office/drawing/2014/main" id="{56E45A34-CC57-4F23-8C07-B61C4613B4AE}"/>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2651522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580D12-03D1-4287-942A-15CD8F65818C}"/>
              </a:ext>
            </a:extLst>
          </p:cNvPr>
          <p:cNvSpPr>
            <a:spLocks noGrp="1"/>
          </p:cNvSpPr>
          <p:nvPr>
            <p:ph type="sldNum" sz="quarter" idx="12"/>
          </p:nvPr>
        </p:nvSpPr>
        <p:spPr/>
        <p:txBody>
          <a:bodyPr/>
          <a:lstStyle/>
          <a:p>
            <a:fld id="{B6F15528-21DE-4FAA-801E-634DDDAF4B2B}" type="slidenum">
              <a:rPr lang="en-US" smtClean="0"/>
              <a:pPr/>
              <a:t>31</a:t>
            </a:fld>
            <a:endParaRPr lang="en-US" dirty="0"/>
          </a:p>
        </p:txBody>
      </p:sp>
      <p:graphicFrame>
        <p:nvGraphicFramePr>
          <p:cNvPr id="9" name="Table 20">
            <a:extLst>
              <a:ext uri="{FF2B5EF4-FFF2-40B4-BE49-F238E27FC236}">
                <a16:creationId xmlns:a16="http://schemas.microsoft.com/office/drawing/2014/main" id="{9468869A-2FA2-4535-95F7-63111CB52B34}"/>
              </a:ext>
            </a:extLst>
          </p:cNvPr>
          <p:cNvGraphicFramePr>
            <a:graphicFrameLocks noGrp="1"/>
          </p:cNvGraphicFramePr>
          <p:nvPr>
            <p:extLst>
              <p:ext uri="{D42A27DB-BD31-4B8C-83A1-F6EECF244321}">
                <p14:modId xmlns:p14="http://schemas.microsoft.com/office/powerpoint/2010/main" val="2742344842"/>
              </p:ext>
            </p:extLst>
          </p:nvPr>
        </p:nvGraphicFramePr>
        <p:xfrm>
          <a:off x="382656" y="1266155"/>
          <a:ext cx="11428346"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93-EE-900-24-630-Tplug-3x1Cx240,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93-EE-900-24-630-Tplug-3x1Cx240,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8</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Bộ 3 Đầu Cáp Đơn Tplug 3M™, 93-EE-900-24-630-Tplug-3 3x1Cx240 CU-AL, Đầu Cốt Siết Ốc</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93-EE-900-24-630-Tplug-3 3x1Cx240 CU-AL, Đầu Cốt Siết Ốc</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9</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Bộ 3 Đầu Cáp Đơn Tplug 3M™, 93-EE-900-24-630-RT-3x1Cx240 CU-AL EXP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93-EE-900-24-630-RT-3x1Cx240 CU-AL EXP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3" name="Picture 12">
            <a:extLst>
              <a:ext uri="{FF2B5EF4-FFF2-40B4-BE49-F238E27FC236}">
                <a16:creationId xmlns:a16="http://schemas.microsoft.com/office/drawing/2014/main" id="{7BAC5AFE-9D0C-450E-9957-1B87FD4F17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641" y="1648371"/>
            <a:ext cx="986356" cy="1022889"/>
          </a:xfrm>
          <a:prstGeom prst="rect">
            <a:avLst/>
          </a:prstGeom>
        </p:spPr>
      </p:pic>
      <p:pic>
        <p:nvPicPr>
          <p:cNvPr id="14" name="Picture 13">
            <a:extLst>
              <a:ext uri="{FF2B5EF4-FFF2-40B4-BE49-F238E27FC236}">
                <a16:creationId xmlns:a16="http://schemas.microsoft.com/office/drawing/2014/main" id="{196E001D-0690-4321-B28D-9A803AD4D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580" y="3805910"/>
            <a:ext cx="986356" cy="1022889"/>
          </a:xfrm>
          <a:prstGeom prst="rect">
            <a:avLst/>
          </a:prstGeom>
        </p:spPr>
      </p:pic>
      <p:pic>
        <p:nvPicPr>
          <p:cNvPr id="15" name="Picture 14">
            <a:extLst>
              <a:ext uri="{FF2B5EF4-FFF2-40B4-BE49-F238E27FC236}">
                <a16:creationId xmlns:a16="http://schemas.microsoft.com/office/drawing/2014/main" id="{DE93B615-E88C-4BD4-A5D6-D462FEAA0C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015" y="6006341"/>
            <a:ext cx="986356" cy="1022889"/>
          </a:xfrm>
          <a:prstGeom prst="rect">
            <a:avLst/>
          </a:prstGeom>
        </p:spPr>
      </p:pic>
      <p:sp>
        <p:nvSpPr>
          <p:cNvPr id="10" name="Title 6">
            <a:extLst>
              <a:ext uri="{FF2B5EF4-FFF2-40B4-BE49-F238E27FC236}">
                <a16:creationId xmlns:a16="http://schemas.microsoft.com/office/drawing/2014/main" id="{E0CB4EFD-2143-46DE-BEDB-4064AEF02963}"/>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1" name="Picture 10">
            <a:extLst>
              <a:ext uri="{FF2B5EF4-FFF2-40B4-BE49-F238E27FC236}">
                <a16:creationId xmlns:a16="http://schemas.microsoft.com/office/drawing/2014/main" id="{7E4E5D7B-A214-4D1B-A1DF-DF6135FA25FF}"/>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318073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EE154-E831-45A2-87DA-DB7DB1F1AE53}"/>
              </a:ext>
            </a:extLst>
          </p:cNvPr>
          <p:cNvSpPr>
            <a:spLocks noGrp="1"/>
          </p:cNvSpPr>
          <p:nvPr>
            <p:ph type="sldNum" sz="quarter" idx="12"/>
          </p:nvPr>
        </p:nvSpPr>
        <p:spPr/>
        <p:txBody>
          <a:bodyPr/>
          <a:lstStyle/>
          <a:p>
            <a:fld id="{B6F15528-21DE-4FAA-801E-634DDDAF4B2B}" type="slidenum">
              <a:rPr lang="en-US" smtClean="0"/>
              <a:pPr/>
              <a:t>32</a:t>
            </a:fld>
            <a:endParaRPr lang="en-US" dirty="0"/>
          </a:p>
        </p:txBody>
      </p:sp>
      <p:graphicFrame>
        <p:nvGraphicFramePr>
          <p:cNvPr id="9" name="Table 20">
            <a:extLst>
              <a:ext uri="{FF2B5EF4-FFF2-40B4-BE49-F238E27FC236}">
                <a16:creationId xmlns:a16="http://schemas.microsoft.com/office/drawing/2014/main" id="{C0D22F47-F0BD-4790-AEBF-1F5407AB4ED3}"/>
              </a:ext>
            </a:extLst>
          </p:cNvPr>
          <p:cNvGraphicFramePr>
            <a:graphicFrameLocks noGrp="1"/>
          </p:cNvGraphicFramePr>
          <p:nvPr>
            <p:extLst>
              <p:ext uri="{D42A27DB-BD31-4B8C-83A1-F6EECF244321}">
                <p14:modId xmlns:p14="http://schemas.microsoft.com/office/powerpoint/2010/main" val="3798481404"/>
              </p:ext>
            </p:extLst>
          </p:nvPr>
        </p:nvGraphicFramePr>
        <p:xfrm>
          <a:off x="382656" y="1299610"/>
          <a:ext cx="11428346"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10</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93-EE-900-24-630-Tplug-3x1Cx240 Bi, Đầu Cốt Đồng/Nhôm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93-EE-900-24-630-Tplug-3x1Cx240 Bi, Đầu Cốt Đồng/Nhôm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11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93-EE-900-24-630-Tplug-3x1Cx300, Đầu Cốt Đồng Ép</a:t>
                      </a:r>
                      <a:endParaRPr lang="en-US" sz="1000" b="1" i="0" kern="1200" dirty="0">
                        <a:solidFill>
                          <a:schemeClr val="dk1"/>
                        </a:solidFill>
                        <a:effectLst/>
                        <a:latin typeface="+mj-lt"/>
                        <a:ea typeface="+mn-ea"/>
                        <a:cs typeface="+mn-cs"/>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93-EE-900-24-630-Tplug-3x1Cx300,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12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93-EE-900-24-630-LT-3x1Cx300 CU-AL EXP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B</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bao gồm đủ các vật tư để lắp đặt hoàn chỉnh 3 pha đơn lẻ</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93-EE-900-24-630-LT-3x1Cx300 CU-AL EXP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676720EB-3763-437C-A09E-1B258ADD0C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77" y="1685045"/>
            <a:ext cx="986356" cy="1022889"/>
          </a:xfrm>
          <a:prstGeom prst="rect">
            <a:avLst/>
          </a:prstGeom>
        </p:spPr>
      </p:pic>
      <p:pic>
        <p:nvPicPr>
          <p:cNvPr id="13" name="Picture 12">
            <a:extLst>
              <a:ext uri="{FF2B5EF4-FFF2-40B4-BE49-F238E27FC236}">
                <a16:creationId xmlns:a16="http://schemas.microsoft.com/office/drawing/2014/main" id="{D769C228-B571-4B09-9C0D-58FE88B91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77" y="3842678"/>
            <a:ext cx="986356" cy="1022889"/>
          </a:xfrm>
          <a:prstGeom prst="rect">
            <a:avLst/>
          </a:prstGeom>
        </p:spPr>
      </p:pic>
      <p:pic>
        <p:nvPicPr>
          <p:cNvPr id="14" name="Picture 13">
            <a:extLst>
              <a:ext uri="{FF2B5EF4-FFF2-40B4-BE49-F238E27FC236}">
                <a16:creationId xmlns:a16="http://schemas.microsoft.com/office/drawing/2014/main" id="{1B9BFCEA-A6F4-4BDF-BA8C-C27E76F66A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925" y="6059946"/>
            <a:ext cx="986356" cy="1022889"/>
          </a:xfrm>
          <a:prstGeom prst="rect">
            <a:avLst/>
          </a:prstGeom>
        </p:spPr>
      </p:pic>
      <p:sp>
        <p:nvSpPr>
          <p:cNvPr id="11" name="Title 6">
            <a:extLst>
              <a:ext uri="{FF2B5EF4-FFF2-40B4-BE49-F238E27FC236}">
                <a16:creationId xmlns:a16="http://schemas.microsoft.com/office/drawing/2014/main" id="{77F7AC3F-818C-4673-8EFA-79926CBFC3E0}"/>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2" name="Picture 11">
            <a:extLst>
              <a:ext uri="{FF2B5EF4-FFF2-40B4-BE49-F238E27FC236}">
                <a16:creationId xmlns:a16="http://schemas.microsoft.com/office/drawing/2014/main" id="{F2728195-840D-463C-B880-0934FB490D8F}"/>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082977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C3C076-CEDD-4220-8CD1-49DFEBA3E8D3}"/>
              </a:ext>
            </a:extLst>
          </p:cNvPr>
          <p:cNvSpPr>
            <a:spLocks noGrp="1"/>
          </p:cNvSpPr>
          <p:nvPr>
            <p:ph type="sldNum" sz="quarter" idx="12"/>
          </p:nvPr>
        </p:nvSpPr>
        <p:spPr/>
        <p:txBody>
          <a:bodyPr/>
          <a:lstStyle/>
          <a:p>
            <a:fld id="{B6F15528-21DE-4FAA-801E-634DDDAF4B2B}" type="slidenum">
              <a:rPr lang="en-US" smtClean="0"/>
              <a:pPr/>
              <a:t>33</a:t>
            </a:fld>
            <a:endParaRPr lang="en-US" dirty="0"/>
          </a:p>
        </p:txBody>
      </p:sp>
      <p:graphicFrame>
        <p:nvGraphicFramePr>
          <p:cNvPr id="9" name="Table 20">
            <a:extLst>
              <a:ext uri="{FF2B5EF4-FFF2-40B4-BE49-F238E27FC236}">
                <a16:creationId xmlns:a16="http://schemas.microsoft.com/office/drawing/2014/main" id="{37D33D2C-C0C3-460E-A34C-547E7B827E37}"/>
              </a:ext>
            </a:extLst>
          </p:cNvPr>
          <p:cNvGraphicFramePr>
            <a:graphicFrameLocks noGrp="1"/>
          </p:cNvGraphicFramePr>
          <p:nvPr>
            <p:extLst>
              <p:ext uri="{D42A27DB-BD31-4B8C-83A1-F6EECF244321}">
                <p14:modId xmlns:p14="http://schemas.microsoft.com/office/powerpoint/2010/main" val="2285817667"/>
              </p:ext>
            </p:extLst>
          </p:nvPr>
        </p:nvGraphicFramePr>
        <p:xfrm>
          <a:off x="382656" y="1288458"/>
          <a:ext cx="11428346"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93-EE-900-24-630-RT-3x1Cx300 CU-AL EXP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93-EE-900-24-630-RT-3x1Cx300 CU-AL EXP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14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93-EE-900-24-630-LT-3x1Cx300 CU-AL, Đầu Cốt Siết Ốc</a:t>
                      </a:r>
                      <a:endParaRPr lang="en-US" sz="1000" b="1" i="0" kern="1200" dirty="0">
                        <a:solidFill>
                          <a:schemeClr val="dk1"/>
                        </a:solidFill>
                        <a:effectLst/>
                        <a:latin typeface="+mj-lt"/>
                        <a:ea typeface="+mn-ea"/>
                        <a:cs typeface="+mn-cs"/>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93-EE-900-24-630-LT-3x1Cx300 CU-AL, Đầu Cốt Siết Ốc</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15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Bộ 3 Đầu Cáp Đơn Tplug 3M™, 93-EE-900-24-630-Tplug-3x1Cx400S, Đầu Cốt Đồng Ép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93-EE-900-24-630-Tplug-3x1Cx400S,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3" name="Picture 12">
            <a:extLst>
              <a:ext uri="{FF2B5EF4-FFF2-40B4-BE49-F238E27FC236}">
                <a16:creationId xmlns:a16="http://schemas.microsoft.com/office/drawing/2014/main" id="{4C7E623F-0E5C-4943-BE5C-E123EFD24C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77" y="1662685"/>
            <a:ext cx="986356" cy="1022889"/>
          </a:xfrm>
          <a:prstGeom prst="rect">
            <a:avLst/>
          </a:prstGeom>
        </p:spPr>
      </p:pic>
      <p:pic>
        <p:nvPicPr>
          <p:cNvPr id="14" name="Picture 13">
            <a:extLst>
              <a:ext uri="{FF2B5EF4-FFF2-40B4-BE49-F238E27FC236}">
                <a16:creationId xmlns:a16="http://schemas.microsoft.com/office/drawing/2014/main" id="{668873C1-732D-4CD7-91E7-ECC42FF22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055" y="3823243"/>
            <a:ext cx="986356" cy="1022889"/>
          </a:xfrm>
          <a:prstGeom prst="rect">
            <a:avLst/>
          </a:prstGeom>
        </p:spPr>
      </p:pic>
      <p:pic>
        <p:nvPicPr>
          <p:cNvPr id="15" name="Picture 14">
            <a:extLst>
              <a:ext uri="{FF2B5EF4-FFF2-40B4-BE49-F238E27FC236}">
                <a16:creationId xmlns:a16="http://schemas.microsoft.com/office/drawing/2014/main" id="{FABB2F77-AE57-41CC-B719-1E8525E241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77" y="6026159"/>
            <a:ext cx="986356" cy="1022889"/>
          </a:xfrm>
          <a:prstGeom prst="rect">
            <a:avLst/>
          </a:prstGeom>
        </p:spPr>
      </p:pic>
      <p:sp>
        <p:nvSpPr>
          <p:cNvPr id="12" name="Title 6">
            <a:extLst>
              <a:ext uri="{FF2B5EF4-FFF2-40B4-BE49-F238E27FC236}">
                <a16:creationId xmlns:a16="http://schemas.microsoft.com/office/drawing/2014/main" id="{EC1B28F5-84E7-44BF-847F-51A9BE3C22CE}"/>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6" name="Picture 15">
            <a:extLst>
              <a:ext uri="{FF2B5EF4-FFF2-40B4-BE49-F238E27FC236}">
                <a16:creationId xmlns:a16="http://schemas.microsoft.com/office/drawing/2014/main" id="{BBF6737B-3964-4013-9FDE-130DD3509523}"/>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605172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F33614-F026-4B7B-B1DE-15ACB0EDE0E7}"/>
              </a:ext>
            </a:extLst>
          </p:cNvPr>
          <p:cNvSpPr>
            <a:spLocks noGrp="1"/>
          </p:cNvSpPr>
          <p:nvPr>
            <p:ph type="sldNum" sz="quarter" idx="12"/>
          </p:nvPr>
        </p:nvSpPr>
        <p:spPr/>
        <p:txBody>
          <a:bodyPr/>
          <a:lstStyle/>
          <a:p>
            <a:fld id="{B6F15528-21DE-4FAA-801E-634DDDAF4B2B}" type="slidenum">
              <a:rPr lang="en-US" smtClean="0"/>
              <a:pPr/>
              <a:t>34</a:t>
            </a:fld>
            <a:endParaRPr lang="en-US" dirty="0"/>
          </a:p>
        </p:txBody>
      </p:sp>
      <p:graphicFrame>
        <p:nvGraphicFramePr>
          <p:cNvPr id="9" name="Table 20">
            <a:extLst>
              <a:ext uri="{FF2B5EF4-FFF2-40B4-BE49-F238E27FC236}">
                <a16:creationId xmlns:a16="http://schemas.microsoft.com/office/drawing/2014/main" id="{CA3383C9-626F-4DC7-AA75-3BDE508DFB16}"/>
              </a:ext>
            </a:extLst>
          </p:cNvPr>
          <p:cNvGraphicFramePr>
            <a:graphicFrameLocks noGrp="1"/>
          </p:cNvGraphicFramePr>
          <p:nvPr>
            <p:extLst>
              <p:ext uri="{D42A27DB-BD31-4B8C-83A1-F6EECF244321}">
                <p14:modId xmlns:p14="http://schemas.microsoft.com/office/powerpoint/2010/main" val="2775840"/>
              </p:ext>
            </p:extLst>
          </p:nvPr>
        </p:nvGraphicFramePr>
        <p:xfrm>
          <a:off x="382656" y="1366519"/>
          <a:ext cx="11428346"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16</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93-EE-900-24-1250-TPLUG-3X1CX400,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9</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3-EE-900-24-1250-TPLUG-3X1CX400, Đầu Cốt Đồng Ép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17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93-EE-900-24-1250-TPLUG-3X1CX400 Cu-Al, Đầu Cốt Siết Ốc</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93-EE-900-24-1250-TPLUG-3X1CX400 Cu-Al, Đầu Cốt Siết Ốc</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18</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93-EE-900-24-1250-SUB TPLUG-3X1CX400 Cu-Al, Đầu Cốt Siết Ốc</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93-EE-900-24-1250-SUB TPLUG-3X1CX400 Cu-Al, Đầu Cốt Siết Ốc</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3" name="Picture 12">
            <a:extLst>
              <a:ext uri="{FF2B5EF4-FFF2-40B4-BE49-F238E27FC236}">
                <a16:creationId xmlns:a16="http://schemas.microsoft.com/office/drawing/2014/main" id="{AE70D180-210A-43EC-971F-FC0CDB808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99" y="1734425"/>
            <a:ext cx="986356" cy="1022889"/>
          </a:xfrm>
          <a:prstGeom prst="rect">
            <a:avLst/>
          </a:prstGeom>
        </p:spPr>
      </p:pic>
      <p:pic>
        <p:nvPicPr>
          <p:cNvPr id="14" name="Picture 13">
            <a:extLst>
              <a:ext uri="{FF2B5EF4-FFF2-40B4-BE49-F238E27FC236}">
                <a16:creationId xmlns:a16="http://schemas.microsoft.com/office/drawing/2014/main" id="{F0CDCA01-A768-4A36-BE65-20B361DF84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99" y="3901726"/>
            <a:ext cx="986356" cy="1022889"/>
          </a:xfrm>
          <a:prstGeom prst="rect">
            <a:avLst/>
          </a:prstGeom>
        </p:spPr>
      </p:pic>
      <p:pic>
        <p:nvPicPr>
          <p:cNvPr id="15" name="Picture 14">
            <a:extLst>
              <a:ext uri="{FF2B5EF4-FFF2-40B4-BE49-F238E27FC236}">
                <a16:creationId xmlns:a16="http://schemas.microsoft.com/office/drawing/2014/main" id="{9DA9D1EA-6BAB-450A-BE07-5F29AA1ADA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77" y="6112096"/>
            <a:ext cx="986356" cy="1022889"/>
          </a:xfrm>
          <a:prstGeom prst="rect">
            <a:avLst/>
          </a:prstGeom>
        </p:spPr>
      </p:pic>
      <p:sp>
        <p:nvSpPr>
          <p:cNvPr id="12" name="Title 6">
            <a:extLst>
              <a:ext uri="{FF2B5EF4-FFF2-40B4-BE49-F238E27FC236}">
                <a16:creationId xmlns:a16="http://schemas.microsoft.com/office/drawing/2014/main" id="{4E13B320-56E0-4700-A413-58A5A9C2203C}"/>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6" name="Picture 15">
            <a:extLst>
              <a:ext uri="{FF2B5EF4-FFF2-40B4-BE49-F238E27FC236}">
                <a16:creationId xmlns:a16="http://schemas.microsoft.com/office/drawing/2014/main" id="{5CB6A612-8803-4637-9C7B-29665F574377}"/>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298500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E30409-6CB5-4EC4-BAE7-2F10B1E8D750}"/>
              </a:ext>
            </a:extLst>
          </p:cNvPr>
          <p:cNvSpPr>
            <a:spLocks noGrp="1"/>
          </p:cNvSpPr>
          <p:nvPr>
            <p:ph type="sldNum" sz="quarter" idx="12"/>
          </p:nvPr>
        </p:nvSpPr>
        <p:spPr/>
        <p:txBody>
          <a:bodyPr/>
          <a:lstStyle/>
          <a:p>
            <a:fld id="{B6F15528-21DE-4FAA-801E-634DDDAF4B2B}" type="slidenum">
              <a:rPr lang="en-US" smtClean="0"/>
              <a:pPr/>
              <a:t>35</a:t>
            </a:fld>
            <a:endParaRPr lang="en-US" dirty="0"/>
          </a:p>
        </p:txBody>
      </p:sp>
      <p:graphicFrame>
        <p:nvGraphicFramePr>
          <p:cNvPr id="9" name="Table 20">
            <a:extLst>
              <a:ext uri="{FF2B5EF4-FFF2-40B4-BE49-F238E27FC236}">
                <a16:creationId xmlns:a16="http://schemas.microsoft.com/office/drawing/2014/main" id="{4D3569CE-5F3B-4D32-8A97-C4918F36DB56}"/>
              </a:ext>
            </a:extLst>
          </p:cNvPr>
          <p:cNvGraphicFramePr>
            <a:graphicFrameLocks noGrp="1"/>
          </p:cNvGraphicFramePr>
          <p:nvPr>
            <p:extLst>
              <p:ext uri="{D42A27DB-BD31-4B8C-83A1-F6EECF244321}">
                <p14:modId xmlns:p14="http://schemas.microsoft.com/office/powerpoint/2010/main" val="615334829"/>
              </p:ext>
            </p:extLst>
          </p:nvPr>
        </p:nvGraphicFramePr>
        <p:xfrm>
          <a:off x="382656" y="1310760"/>
          <a:ext cx="11428346"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94-EE-900-36-630-Tplug-3x1Cx50,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25</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50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mj-lt"/>
                          <a:ea typeface="+mn-ea"/>
                          <a:cs typeface="+mn-cs"/>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94-EE-900-36-630-Tplug-3x1Cx50,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Bộ 3 Đầu Cáp Đơn Tplug 3M™, 94-EE-900-36-630-Tplug-3x1Cx50 CU-AL EXP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25</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50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94-EE-900-36-630-Tplug-3x1Cx50 CU-AL EXP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94-EE-900-36-630-Tplug-3x1Cx70,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70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95</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94-EE-900-36-630-Tplug-3x1Cx70,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1" name="Picture 10">
            <a:extLst>
              <a:ext uri="{FF2B5EF4-FFF2-40B4-BE49-F238E27FC236}">
                <a16:creationId xmlns:a16="http://schemas.microsoft.com/office/drawing/2014/main" id="{81BE9D41-5A29-4A4D-9A63-90729A2E67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1706135"/>
            <a:ext cx="982132" cy="990600"/>
          </a:xfrm>
          <a:prstGeom prst="rect">
            <a:avLst/>
          </a:prstGeom>
        </p:spPr>
      </p:pic>
      <p:pic>
        <p:nvPicPr>
          <p:cNvPr id="12" name="Picture 11">
            <a:extLst>
              <a:ext uri="{FF2B5EF4-FFF2-40B4-BE49-F238E27FC236}">
                <a16:creationId xmlns:a16="http://schemas.microsoft.com/office/drawing/2014/main" id="{4540B41E-8626-4023-841B-70E3DCA75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3866239"/>
            <a:ext cx="982132" cy="990600"/>
          </a:xfrm>
          <a:prstGeom prst="rect">
            <a:avLst/>
          </a:prstGeom>
        </p:spPr>
      </p:pic>
      <p:pic>
        <p:nvPicPr>
          <p:cNvPr id="13" name="Picture 12">
            <a:extLst>
              <a:ext uri="{FF2B5EF4-FFF2-40B4-BE49-F238E27FC236}">
                <a16:creationId xmlns:a16="http://schemas.microsoft.com/office/drawing/2014/main" id="{835B1585-8E72-44FA-8511-8949641C8A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340" y="6058808"/>
            <a:ext cx="982132" cy="990600"/>
          </a:xfrm>
          <a:prstGeom prst="rect">
            <a:avLst/>
          </a:prstGeom>
        </p:spPr>
      </p:pic>
      <p:sp>
        <p:nvSpPr>
          <p:cNvPr id="15" name="Title 6">
            <a:extLst>
              <a:ext uri="{FF2B5EF4-FFF2-40B4-BE49-F238E27FC236}">
                <a16:creationId xmlns:a16="http://schemas.microsoft.com/office/drawing/2014/main" id="{5ED55A0F-F110-45E1-9F44-725DC13BF46C}"/>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6" name="Picture 15">
            <a:extLst>
              <a:ext uri="{FF2B5EF4-FFF2-40B4-BE49-F238E27FC236}">
                <a16:creationId xmlns:a16="http://schemas.microsoft.com/office/drawing/2014/main" id="{9227E787-6DFB-428B-8579-2E908B45B3B2}"/>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4125949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AC4C52-2D94-4ED7-906F-24C66D05BD29}"/>
              </a:ext>
            </a:extLst>
          </p:cNvPr>
          <p:cNvSpPr>
            <a:spLocks noGrp="1"/>
          </p:cNvSpPr>
          <p:nvPr>
            <p:ph type="sldNum" sz="quarter" idx="12"/>
          </p:nvPr>
        </p:nvSpPr>
        <p:spPr/>
        <p:txBody>
          <a:bodyPr/>
          <a:lstStyle/>
          <a:p>
            <a:fld id="{B6F15528-21DE-4FAA-801E-634DDDAF4B2B}" type="slidenum">
              <a:rPr lang="en-US" smtClean="0"/>
              <a:pPr/>
              <a:t>36</a:t>
            </a:fld>
            <a:endParaRPr lang="en-US" dirty="0"/>
          </a:p>
        </p:txBody>
      </p:sp>
      <p:graphicFrame>
        <p:nvGraphicFramePr>
          <p:cNvPr id="9" name="Table 20">
            <a:extLst>
              <a:ext uri="{FF2B5EF4-FFF2-40B4-BE49-F238E27FC236}">
                <a16:creationId xmlns:a16="http://schemas.microsoft.com/office/drawing/2014/main" id="{6CBF104B-77E5-4F0C-8D4B-04DD728124A2}"/>
              </a:ext>
            </a:extLst>
          </p:cNvPr>
          <p:cNvGraphicFramePr>
            <a:graphicFrameLocks noGrp="1"/>
          </p:cNvGraphicFramePr>
          <p:nvPr>
            <p:extLst>
              <p:ext uri="{D42A27DB-BD31-4B8C-83A1-F6EECF244321}">
                <p14:modId xmlns:p14="http://schemas.microsoft.com/office/powerpoint/2010/main" val="2005838259"/>
              </p:ext>
            </p:extLst>
          </p:nvPr>
        </p:nvGraphicFramePr>
        <p:xfrm>
          <a:off x="382656" y="1333064"/>
          <a:ext cx="11428346"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94-EE-900-36-630-Tplug-3x1Cx95,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70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95</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94-EE-900-36-630-Tplug-3x1Cx95,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94-EE-900-36-630-Tplug- 3x1Cx95 CU-AL, Đầu Cốt Siết Ốc</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70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95</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94-EE-900-36-630-Tplug- 3x1Cx95 CU-AL, Đầu Cốt Siết Ốc</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6</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94-EE-900-36-630-Tplug-3x1Cx120 CU-AL, Đầu Cốt Siết Ốc</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70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120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94-EE-900-36-630-Tplug-3x1Cx120 CU-AL, Đầu Cốt Siết Ốc</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5D8B324E-01C8-43EB-9BC6-BDB326AF89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1728438"/>
            <a:ext cx="982132" cy="990600"/>
          </a:xfrm>
          <a:prstGeom prst="rect">
            <a:avLst/>
          </a:prstGeom>
        </p:spPr>
      </p:pic>
      <p:pic>
        <p:nvPicPr>
          <p:cNvPr id="12" name="Picture 11">
            <a:extLst>
              <a:ext uri="{FF2B5EF4-FFF2-40B4-BE49-F238E27FC236}">
                <a16:creationId xmlns:a16="http://schemas.microsoft.com/office/drawing/2014/main" id="{D096F7D8-A368-4C7A-A751-267943483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1" y="3892522"/>
            <a:ext cx="995314" cy="990362"/>
          </a:xfrm>
          <a:prstGeom prst="rect">
            <a:avLst/>
          </a:prstGeom>
        </p:spPr>
      </p:pic>
      <p:pic>
        <p:nvPicPr>
          <p:cNvPr id="13" name="Picture 12">
            <a:extLst>
              <a:ext uri="{FF2B5EF4-FFF2-40B4-BE49-F238E27FC236}">
                <a16:creationId xmlns:a16="http://schemas.microsoft.com/office/drawing/2014/main" id="{B060C675-61E9-404E-B439-24F658CE40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6082982"/>
            <a:ext cx="982132" cy="990600"/>
          </a:xfrm>
          <a:prstGeom prst="rect">
            <a:avLst/>
          </a:prstGeom>
        </p:spPr>
      </p:pic>
      <p:sp>
        <p:nvSpPr>
          <p:cNvPr id="15" name="Title 6">
            <a:extLst>
              <a:ext uri="{FF2B5EF4-FFF2-40B4-BE49-F238E27FC236}">
                <a16:creationId xmlns:a16="http://schemas.microsoft.com/office/drawing/2014/main" id="{67EF4E70-CA36-4898-BC5A-67010C2E649F}"/>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6" name="Picture 15">
            <a:extLst>
              <a:ext uri="{FF2B5EF4-FFF2-40B4-BE49-F238E27FC236}">
                <a16:creationId xmlns:a16="http://schemas.microsoft.com/office/drawing/2014/main" id="{08DF34EF-7842-4692-8FC7-6C82A64241D0}"/>
              </a:ext>
            </a:extLst>
          </p:cNvPr>
          <p:cNvPicPr>
            <a:picLocks noChangeAspect="1"/>
          </p:cNvPicPr>
          <p:nvPr/>
        </p:nvPicPr>
        <p:blipFill>
          <a:blip r:embed="rId4"/>
          <a:stretch>
            <a:fillRect/>
          </a:stretch>
        </p:blipFill>
        <p:spPr>
          <a:xfrm>
            <a:off x="0" y="0"/>
            <a:ext cx="1219200" cy="810567"/>
          </a:xfrm>
          <a:prstGeom prst="rect">
            <a:avLst/>
          </a:prstGeom>
        </p:spPr>
      </p:pic>
    </p:spTree>
    <p:extLst>
      <p:ext uri="{BB962C8B-B14F-4D97-AF65-F5344CB8AC3E}">
        <p14:creationId xmlns:p14="http://schemas.microsoft.com/office/powerpoint/2010/main" val="2119007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DA2932-82EE-4F6F-9265-96C8CE39AD60}"/>
              </a:ext>
            </a:extLst>
          </p:cNvPr>
          <p:cNvSpPr>
            <a:spLocks noGrp="1"/>
          </p:cNvSpPr>
          <p:nvPr>
            <p:ph type="sldNum" sz="quarter" idx="12"/>
          </p:nvPr>
        </p:nvSpPr>
        <p:spPr/>
        <p:txBody>
          <a:bodyPr/>
          <a:lstStyle/>
          <a:p>
            <a:fld id="{B6F15528-21DE-4FAA-801E-634DDDAF4B2B}" type="slidenum">
              <a:rPr lang="en-US" smtClean="0"/>
              <a:pPr/>
              <a:t>37</a:t>
            </a:fld>
            <a:endParaRPr lang="en-US" dirty="0"/>
          </a:p>
        </p:txBody>
      </p:sp>
      <p:graphicFrame>
        <p:nvGraphicFramePr>
          <p:cNvPr id="9" name="Table 20">
            <a:extLst>
              <a:ext uri="{FF2B5EF4-FFF2-40B4-BE49-F238E27FC236}">
                <a16:creationId xmlns:a16="http://schemas.microsoft.com/office/drawing/2014/main" id="{15B25C15-E05D-4D30-8892-40A5D867C70E}"/>
              </a:ext>
            </a:extLst>
          </p:cNvPr>
          <p:cNvGraphicFramePr>
            <a:graphicFrameLocks noGrp="1"/>
          </p:cNvGraphicFramePr>
          <p:nvPr>
            <p:extLst>
              <p:ext uri="{D42A27DB-BD31-4B8C-83A1-F6EECF244321}">
                <p14:modId xmlns:p14="http://schemas.microsoft.com/office/powerpoint/2010/main" val="2217995587"/>
              </p:ext>
            </p:extLst>
          </p:nvPr>
        </p:nvGraphicFramePr>
        <p:xfrm>
          <a:off x="382656" y="1366520"/>
          <a:ext cx="11428346"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94-EE-900-36-630-Tplug-3x1Cx120,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70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120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94-EE-900-36-630-Tplug-3x1Cx120,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8</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Bộ 3 Đầu Cáp Đơn Tplug 3M™, 94-EE-900-36-630-Tplug-3x1Cx150 CU-AL, Đầu Cốt Siết Ốc</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150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94-EE-900-36-630-Tplug-3x1Cx150 CU-AL, Đầu Cốt Siết Ốc</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9</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94-EE-900-36-630-Tplug-3x1Cx150,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150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94-EE-900-36-630-Tplug-3x1Cx150,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CCF2A640-4E77-43D8-A009-BDE457A91C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1761894"/>
            <a:ext cx="982132" cy="990600"/>
          </a:xfrm>
          <a:prstGeom prst="rect">
            <a:avLst/>
          </a:prstGeom>
        </p:spPr>
      </p:pic>
      <p:pic>
        <p:nvPicPr>
          <p:cNvPr id="11" name="Picture 10">
            <a:extLst>
              <a:ext uri="{FF2B5EF4-FFF2-40B4-BE49-F238E27FC236}">
                <a16:creationId xmlns:a16="http://schemas.microsoft.com/office/drawing/2014/main" id="{72C62F41-62FA-4F0B-8C09-6E9BD0E89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3932366"/>
            <a:ext cx="982132" cy="990600"/>
          </a:xfrm>
          <a:prstGeom prst="rect">
            <a:avLst/>
          </a:prstGeom>
        </p:spPr>
      </p:pic>
      <p:pic>
        <p:nvPicPr>
          <p:cNvPr id="12" name="Picture 11">
            <a:extLst>
              <a:ext uri="{FF2B5EF4-FFF2-40B4-BE49-F238E27FC236}">
                <a16:creationId xmlns:a16="http://schemas.microsoft.com/office/drawing/2014/main" id="{A4F4318B-96C6-49E3-A5DF-FDC03A3C6F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6131775"/>
            <a:ext cx="982132" cy="990600"/>
          </a:xfrm>
          <a:prstGeom prst="rect">
            <a:avLst/>
          </a:prstGeom>
        </p:spPr>
      </p:pic>
      <p:sp>
        <p:nvSpPr>
          <p:cNvPr id="15" name="Title 6">
            <a:extLst>
              <a:ext uri="{FF2B5EF4-FFF2-40B4-BE49-F238E27FC236}">
                <a16:creationId xmlns:a16="http://schemas.microsoft.com/office/drawing/2014/main" id="{41587855-7DA8-49D3-9675-63E6DF27FD9E}"/>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6" name="Picture 15">
            <a:extLst>
              <a:ext uri="{FF2B5EF4-FFF2-40B4-BE49-F238E27FC236}">
                <a16:creationId xmlns:a16="http://schemas.microsoft.com/office/drawing/2014/main" id="{895B251B-7155-469A-9673-760954DF593E}"/>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3213184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CC44C9-31F9-4636-AC6B-A52D4C366519}"/>
              </a:ext>
            </a:extLst>
          </p:cNvPr>
          <p:cNvSpPr>
            <a:spLocks noGrp="1"/>
          </p:cNvSpPr>
          <p:nvPr>
            <p:ph type="sldNum" sz="quarter" idx="12"/>
          </p:nvPr>
        </p:nvSpPr>
        <p:spPr/>
        <p:txBody>
          <a:bodyPr/>
          <a:lstStyle/>
          <a:p>
            <a:fld id="{B6F15528-21DE-4FAA-801E-634DDDAF4B2B}" type="slidenum">
              <a:rPr lang="en-US" smtClean="0"/>
              <a:pPr/>
              <a:t>38</a:t>
            </a:fld>
            <a:endParaRPr lang="en-US" dirty="0"/>
          </a:p>
        </p:txBody>
      </p:sp>
      <p:graphicFrame>
        <p:nvGraphicFramePr>
          <p:cNvPr id="9" name="Table 20">
            <a:extLst>
              <a:ext uri="{FF2B5EF4-FFF2-40B4-BE49-F238E27FC236}">
                <a16:creationId xmlns:a16="http://schemas.microsoft.com/office/drawing/2014/main" id="{6C09383F-6082-442C-950E-46307FBDC241}"/>
              </a:ext>
            </a:extLst>
          </p:cNvPr>
          <p:cNvGraphicFramePr>
            <a:graphicFrameLocks noGrp="1"/>
          </p:cNvGraphicFramePr>
          <p:nvPr>
            <p:extLst>
              <p:ext uri="{D42A27DB-BD31-4B8C-83A1-F6EECF244321}">
                <p14:modId xmlns:p14="http://schemas.microsoft.com/office/powerpoint/2010/main" val="3807947114"/>
              </p:ext>
            </p:extLst>
          </p:nvPr>
        </p:nvGraphicFramePr>
        <p:xfrm>
          <a:off x="382656" y="1255003"/>
          <a:ext cx="11428346"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10</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94-EE-900-36-630-T-3x1Cx150..185 CU-AL EXP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150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94-EE-900-36-630-T-3x1Cx150..185 CU-AL EXP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11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94-EE-900-36-630-Tplug-3x1Cx185,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150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94-EE-900-36-630-Tplug-3x1Cx185,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12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Bộ 3 Đầu Cáp Đơn Tplug 3M™, 94-EE-900-36-630-Tplug-3x1Cx185 CU-AL, Đầu Cốt Siết Ốc</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150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94-EE-900-36-630-Tplug-3x1Cx185 CU-AL, Đầu Cốt Siết Ốc</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62394CD8-66EF-4C48-9107-CD149D06DC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1650377"/>
            <a:ext cx="982132" cy="990600"/>
          </a:xfrm>
          <a:prstGeom prst="rect">
            <a:avLst/>
          </a:prstGeom>
        </p:spPr>
      </p:pic>
      <p:pic>
        <p:nvPicPr>
          <p:cNvPr id="11" name="Picture 10">
            <a:extLst>
              <a:ext uri="{FF2B5EF4-FFF2-40B4-BE49-F238E27FC236}">
                <a16:creationId xmlns:a16="http://schemas.microsoft.com/office/drawing/2014/main" id="{83F65D68-7A58-49C0-A755-2209D37231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836" y="3810910"/>
            <a:ext cx="982132" cy="990600"/>
          </a:xfrm>
          <a:prstGeom prst="rect">
            <a:avLst/>
          </a:prstGeom>
        </p:spPr>
      </p:pic>
      <p:pic>
        <p:nvPicPr>
          <p:cNvPr id="12" name="Picture 11">
            <a:extLst>
              <a:ext uri="{FF2B5EF4-FFF2-40B4-BE49-F238E27FC236}">
                <a16:creationId xmlns:a16="http://schemas.microsoft.com/office/drawing/2014/main" id="{FE7781AE-3CE4-4A36-9BE8-9986B587D4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027" y="6033535"/>
            <a:ext cx="982132" cy="990600"/>
          </a:xfrm>
          <a:prstGeom prst="rect">
            <a:avLst/>
          </a:prstGeom>
        </p:spPr>
      </p:pic>
      <p:sp>
        <p:nvSpPr>
          <p:cNvPr id="15" name="Title 6">
            <a:extLst>
              <a:ext uri="{FF2B5EF4-FFF2-40B4-BE49-F238E27FC236}">
                <a16:creationId xmlns:a16="http://schemas.microsoft.com/office/drawing/2014/main" id="{D5B9227A-1726-4986-BB6D-E4C9D46EE05E}"/>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6" name="Picture 15">
            <a:extLst>
              <a:ext uri="{FF2B5EF4-FFF2-40B4-BE49-F238E27FC236}">
                <a16:creationId xmlns:a16="http://schemas.microsoft.com/office/drawing/2014/main" id="{12E59B5A-8FD4-4692-A487-A0BA9784063C}"/>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3368179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176DFB-E995-4F84-8038-DA9247755A11}"/>
              </a:ext>
            </a:extLst>
          </p:cNvPr>
          <p:cNvSpPr>
            <a:spLocks noGrp="1"/>
          </p:cNvSpPr>
          <p:nvPr>
            <p:ph type="sldNum" sz="quarter" idx="12"/>
          </p:nvPr>
        </p:nvSpPr>
        <p:spPr/>
        <p:txBody>
          <a:bodyPr/>
          <a:lstStyle/>
          <a:p>
            <a:fld id="{B6F15528-21DE-4FAA-801E-634DDDAF4B2B}" type="slidenum">
              <a:rPr lang="en-US" smtClean="0"/>
              <a:pPr/>
              <a:t>39</a:t>
            </a:fld>
            <a:endParaRPr lang="en-US" dirty="0"/>
          </a:p>
        </p:txBody>
      </p:sp>
      <p:graphicFrame>
        <p:nvGraphicFramePr>
          <p:cNvPr id="9" name="Table 20">
            <a:extLst>
              <a:ext uri="{FF2B5EF4-FFF2-40B4-BE49-F238E27FC236}">
                <a16:creationId xmlns:a16="http://schemas.microsoft.com/office/drawing/2014/main" id="{355C51BD-9040-4ED4-B899-084BB9C474EF}"/>
              </a:ext>
            </a:extLst>
          </p:cNvPr>
          <p:cNvGraphicFramePr>
            <a:graphicFrameLocks noGrp="1"/>
          </p:cNvGraphicFramePr>
          <p:nvPr>
            <p:extLst>
              <p:ext uri="{D42A27DB-BD31-4B8C-83A1-F6EECF244321}">
                <p14:modId xmlns:p14="http://schemas.microsoft.com/office/powerpoint/2010/main" val="893185761"/>
              </p:ext>
            </p:extLst>
          </p:nvPr>
        </p:nvGraphicFramePr>
        <p:xfrm>
          <a:off x="382656" y="1355366"/>
          <a:ext cx="11428346"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94-EE-900-36-630-Tplug-3x1Cx240 CU-AL, Đầu Cốt Siết Ốc</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150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94-EE-900-36-630-Tplug-3x1Cx240 CU-AL, Đầu Cốt Siết Ốc</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14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94-EE-900-36-630-T-3x1Cx240 CU-AL EXP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150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94-EE-900-36-630-T-3x1Cx240 CU-AL EXP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15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94-EE-900-36-630-Tplug-3x1Cx240,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150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240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94-EE-900-36-630-Tplug-3x1Cx240,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A9B9DB2D-3EE5-4A01-86AD-4A5CA683F1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1750740"/>
            <a:ext cx="982132" cy="990600"/>
          </a:xfrm>
          <a:prstGeom prst="rect">
            <a:avLst/>
          </a:prstGeom>
        </p:spPr>
      </p:pic>
      <p:pic>
        <p:nvPicPr>
          <p:cNvPr id="13" name="Picture 12">
            <a:extLst>
              <a:ext uri="{FF2B5EF4-FFF2-40B4-BE49-F238E27FC236}">
                <a16:creationId xmlns:a16="http://schemas.microsoft.com/office/drawing/2014/main" id="{B0C2CC8F-CB64-4181-8C68-44B6629A75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3904647"/>
            <a:ext cx="982132" cy="990600"/>
          </a:xfrm>
          <a:prstGeom prst="rect">
            <a:avLst/>
          </a:prstGeom>
        </p:spPr>
      </p:pic>
      <p:pic>
        <p:nvPicPr>
          <p:cNvPr id="14" name="Picture 13">
            <a:extLst>
              <a:ext uri="{FF2B5EF4-FFF2-40B4-BE49-F238E27FC236}">
                <a16:creationId xmlns:a16="http://schemas.microsoft.com/office/drawing/2014/main" id="{FA0CDC46-C56C-4025-827E-95798D7F9C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6125592"/>
            <a:ext cx="982132" cy="990600"/>
          </a:xfrm>
          <a:prstGeom prst="rect">
            <a:avLst/>
          </a:prstGeom>
        </p:spPr>
      </p:pic>
      <p:sp>
        <p:nvSpPr>
          <p:cNvPr id="15" name="Title 6">
            <a:extLst>
              <a:ext uri="{FF2B5EF4-FFF2-40B4-BE49-F238E27FC236}">
                <a16:creationId xmlns:a16="http://schemas.microsoft.com/office/drawing/2014/main" id="{B6BB7B13-87CF-42F8-8E23-3F8F12888030}"/>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6" name="Picture 15">
            <a:extLst>
              <a:ext uri="{FF2B5EF4-FFF2-40B4-BE49-F238E27FC236}">
                <a16:creationId xmlns:a16="http://schemas.microsoft.com/office/drawing/2014/main" id="{57BED759-7877-43A0-99EF-767D87F870E1}"/>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60164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FD11D0-FC8D-42CA-97A7-7A678EDB95F8}"/>
              </a:ext>
            </a:extLst>
          </p:cNvPr>
          <p:cNvSpPr>
            <a:spLocks noGrp="1"/>
          </p:cNvSpPr>
          <p:nvPr>
            <p:ph type="sldNum" sz="quarter" idx="12"/>
          </p:nvPr>
        </p:nvSpPr>
        <p:spPr/>
        <p:txBody>
          <a:bodyPr/>
          <a:lstStyle/>
          <a:p>
            <a:fld id="{B6F15528-21DE-4FAA-801E-634DDDAF4B2B}" type="slidenum">
              <a:rPr lang="en-US" smtClean="0"/>
              <a:pPr/>
              <a:t>4</a:t>
            </a:fld>
            <a:endParaRPr lang="en-US" dirty="0"/>
          </a:p>
        </p:txBody>
      </p:sp>
      <p:graphicFrame>
        <p:nvGraphicFramePr>
          <p:cNvPr id="10" name="Table 20">
            <a:extLst>
              <a:ext uri="{FF2B5EF4-FFF2-40B4-BE49-F238E27FC236}">
                <a16:creationId xmlns:a16="http://schemas.microsoft.com/office/drawing/2014/main" id="{049DA144-BB8B-40AE-B496-8BF61A5BB5D1}"/>
              </a:ext>
            </a:extLst>
          </p:cNvPr>
          <p:cNvGraphicFramePr>
            <a:graphicFrameLocks noGrp="1"/>
          </p:cNvGraphicFramePr>
          <p:nvPr>
            <p:extLst>
              <p:ext uri="{D42A27DB-BD31-4B8C-83A1-F6EECF244321}">
                <p14:modId xmlns:p14="http://schemas.microsoft.com/office/powerpoint/2010/main" val="1423392671"/>
              </p:ext>
            </p:extLst>
          </p:nvPr>
        </p:nvGraphicFramePr>
        <p:xfrm>
          <a:off x="470208" y="1102178"/>
          <a:ext cx="11290852" cy="7483141"/>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0">
                  <a:extLst>
                    <a:ext uri="{9D8B030D-6E8A-4147-A177-3AD203B41FA5}">
                      <a16:colId xmlns:a16="http://schemas.microsoft.com/office/drawing/2014/main" val="2266291156"/>
                    </a:ext>
                  </a:extLst>
                </a:gridCol>
                <a:gridCol w="2209800">
                  <a:extLst>
                    <a:ext uri="{9D8B030D-6E8A-4147-A177-3AD203B41FA5}">
                      <a16:colId xmlns:a16="http://schemas.microsoft.com/office/drawing/2014/main" val="267232566"/>
                    </a:ext>
                  </a:extLst>
                </a:gridCol>
                <a:gridCol w="7480852">
                  <a:extLst>
                    <a:ext uri="{9D8B030D-6E8A-4147-A177-3AD203B41FA5}">
                      <a16:colId xmlns:a16="http://schemas.microsoft.com/office/drawing/2014/main" val="3299414938"/>
                    </a:ext>
                  </a:extLst>
                </a:gridCol>
              </a:tblGrid>
              <a:tr h="35082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NHIỆT TRUNG THẾ TRONG NHÀ 24KV</a:t>
                      </a:r>
                    </a:p>
                  </a:txBody>
                  <a:tcPr anchor="ctr"/>
                </a:tc>
                <a:tc hMerge="1">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84488">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3C-35..70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Phù hợp cho lắp đặt trong nhà với 1 tán cho từng pha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 với đầu cốt siết ốc 3M™ LSB</a:t>
                      </a:r>
                    </a:p>
                    <a:p>
                      <a:pPr fontAlgn="base"/>
                      <a:r>
                        <a:rPr lang="vi-VN" sz="1000" b="0" i="0" kern="1200" dirty="0">
                          <a:solidFill>
                            <a:schemeClr val="dk1"/>
                          </a:solidFill>
                          <a:effectLst/>
                          <a:latin typeface="+mj-lt"/>
                          <a:ea typeface="+mn-ea"/>
                          <a:cs typeface="+mn-cs"/>
                        </a:rPr>
                        <a:t>Đầu cáp 3M™ Co Nhiệt Trung Thế đi kèm với đầu cốt siết ốc 3M™ LSB phù hợp cho tất cả các loại cáp trung thế có màn chắn băng đồng hay sợi đồng, có giáp hay không giáp, đơn lõi hay ba lõi với cách điện polymer có lõi dẫn Nhôm hay Đồng.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 Mỗi bộ đầu cáp đi kèm với ba đầu cốt siết ốc cơ học 3MTM L-SB làm bằng hợp kim nhôm có dải áp dụng rộng và có thể lắp đặt trên cả cáp có lõi dẫn Nhôm hay Đồng với chỉ cờ lê hoặc đầu vặn ốc của cờ lê lực.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3C-35..70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vMerge="1">
                  <a:txBody>
                    <a:bodyPr/>
                    <a:lstStyle/>
                    <a:p>
                      <a:endParaRPr lang="en-US"/>
                    </a:p>
                  </a:txBody>
                  <a:tcPr/>
                </a:tc>
                <a:extLst>
                  <a:ext uri="{0D108BD9-81ED-4DB2-BD59-A6C34878D82A}">
                    <a16:rowId xmlns:a16="http://schemas.microsoft.com/office/drawing/2014/main" val="1829145983"/>
                  </a:ext>
                </a:extLst>
              </a:tr>
              <a:tr h="1280160">
                <a:tc rowSpan="2">
                  <a:txBody>
                    <a:bodyPr/>
                    <a:lstStyle/>
                    <a:p>
                      <a:pPr algn="ctr"/>
                      <a:r>
                        <a:rPr lang="en-US" sz="1000" dirty="0">
                          <a:latin typeface="Times New Roman" panose="02020603050405020304" pitchFamily="18" charset="0"/>
                          <a:cs typeface="Times New Roman" panose="02020603050405020304" pitchFamily="18" charset="0"/>
                        </a:rPr>
                        <a:t>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3C-70..95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Phù hợp cho lắp đặt trong nhà với 1 tán cho từng pha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 với đầu cốt siết ốc 3M™ LSB</a:t>
                      </a:r>
                    </a:p>
                    <a:p>
                      <a:pPr fontAlgn="base"/>
                      <a:r>
                        <a:rPr lang="vi-VN" sz="1000" b="0" i="0" kern="1200" dirty="0">
                          <a:solidFill>
                            <a:schemeClr val="dk1"/>
                          </a:solidFill>
                          <a:effectLst/>
                          <a:latin typeface="+mj-lt"/>
                          <a:ea typeface="+mn-ea"/>
                          <a:cs typeface="+mn-cs"/>
                        </a:rPr>
                        <a:t>Đầu cáp 3M™ Co Nhiệt Trung Thế đi kèm với đầu cốt siết ốc 3M™ LSB phù hợp cho tất cả các loại cáp trung thế có màn chắn băng đồng hay sợi đồng, có giáp hay không giáp, đơn lõi hay ba lõi với cách điện polymer có lõi dẫn Nhôm hay Đồng.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 Mỗi bộ đầu cáp đi kèm với ba đầu cốt siết ốc cơ học 3MTM L-SB làm bằng hợp kim nhôm có dải áp dụng rộng và có thể lắp đặt trên cả cáp có lõi dẫn Nhôm hay Đồng với chỉ cờ lê hoặc đầu vặn ốc của cờ lê lực.</a:t>
                      </a:r>
                    </a:p>
                  </a:txBody>
                  <a:tcPr anchor="ctr"/>
                </a:tc>
                <a:extLst>
                  <a:ext uri="{0D108BD9-81ED-4DB2-BD59-A6C34878D82A}">
                    <a16:rowId xmlns:a16="http://schemas.microsoft.com/office/drawing/2014/main" val="3828892827"/>
                  </a:ext>
                </a:extLst>
              </a:tr>
              <a:tr h="824344">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3C-70..95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vMerge="1">
                  <a:txBody>
                    <a:bodyPr/>
                    <a:lstStyle/>
                    <a:p>
                      <a:endParaRPr lang="en-US"/>
                    </a:p>
                  </a:txBody>
                  <a:tcPr/>
                </a:tc>
                <a:extLst>
                  <a:ext uri="{0D108BD9-81ED-4DB2-BD59-A6C34878D82A}">
                    <a16:rowId xmlns:a16="http://schemas.microsoft.com/office/drawing/2014/main" val="4023867517"/>
                  </a:ext>
                </a:extLst>
              </a:tr>
              <a:tr h="1127760">
                <a:tc rowSpan="2">
                  <a:txBody>
                    <a:bodyPr/>
                    <a:lstStyle/>
                    <a:p>
                      <a:pPr algn="ctr"/>
                      <a:r>
                        <a:rPr lang="en-US" sz="1000" dirty="0">
                          <a:latin typeface="Times New Roman" panose="02020603050405020304" pitchFamily="18" charset="0"/>
                          <a:cs typeface="Times New Roman" panose="02020603050405020304" pitchFamily="18" charset="0"/>
                        </a:rPr>
                        <a:t>6</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3C-120..150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Phù hợp cho lắp đặt trong nhà với 1 tán cho từng pha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 với đầu cốt siết ốc 3M™ LSB</a:t>
                      </a:r>
                    </a:p>
                    <a:p>
                      <a:pPr fontAlgn="base"/>
                      <a:r>
                        <a:rPr lang="vi-VN" sz="1000" b="0" i="0" kern="1200" dirty="0">
                          <a:solidFill>
                            <a:schemeClr val="dk1"/>
                          </a:solidFill>
                          <a:effectLst/>
                          <a:latin typeface="+mj-lt"/>
                          <a:ea typeface="+mn-ea"/>
                          <a:cs typeface="+mn-cs"/>
                        </a:rPr>
                        <a:t>Đầu cáp 3M™ Co Nhiệt Trung Thế đi kèm với đầu cốt siết ốc 3M™ LSB phù hợp cho tất cả các loại cáp trung thế có màn chắn băng đồng hay sợi đồng, có giáp hay không giáp, đơn lõi hay ba lõi với cách điện polymer có lõi dẫn Nhôm hay Đồng.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 Mỗi bộ đầu cáp đi kèm với ba đầu cốt siết ốc cơ học 3MTM L-SB làm bằng hợp kim nhôm có dải áp dụng rộng và có thể lắp đặt trên cả cáp có lõi dẫn Nhôm hay Đồng với chỉ cờ lê hoặc đầu vặn ốc của cờ lê lực.</a:t>
                      </a:r>
                    </a:p>
                  </a:txBody>
                  <a:tcPr anchor="ctr"/>
                </a:tc>
                <a:extLst>
                  <a:ext uri="{0D108BD9-81ED-4DB2-BD59-A6C34878D82A}">
                    <a16:rowId xmlns:a16="http://schemas.microsoft.com/office/drawing/2014/main" val="2810395345"/>
                  </a:ext>
                </a:extLst>
              </a:tr>
              <a:tr h="809104">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3C-120..150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1" name="Picture 10">
            <a:extLst>
              <a:ext uri="{FF2B5EF4-FFF2-40B4-BE49-F238E27FC236}">
                <a16:creationId xmlns:a16="http://schemas.microsoft.com/office/drawing/2014/main" id="{90FBDEEC-B18F-486E-9945-23825C6E346F}"/>
              </a:ext>
            </a:extLst>
          </p:cNvPr>
          <p:cNvPicPr>
            <a:picLocks noChangeAspect="1"/>
          </p:cNvPicPr>
          <p:nvPr/>
        </p:nvPicPr>
        <p:blipFill>
          <a:blip r:embed="rId2"/>
          <a:stretch>
            <a:fillRect/>
          </a:stretch>
        </p:blipFill>
        <p:spPr>
          <a:xfrm>
            <a:off x="950600" y="1537694"/>
            <a:ext cx="1092124" cy="1054308"/>
          </a:xfrm>
          <a:prstGeom prst="rect">
            <a:avLst/>
          </a:prstGeom>
        </p:spPr>
      </p:pic>
      <p:pic>
        <p:nvPicPr>
          <p:cNvPr id="12" name="Picture 11">
            <a:extLst>
              <a:ext uri="{FF2B5EF4-FFF2-40B4-BE49-F238E27FC236}">
                <a16:creationId xmlns:a16="http://schemas.microsoft.com/office/drawing/2014/main" id="{CBF75626-72B7-4323-9446-61C5177B21B7}"/>
              </a:ext>
            </a:extLst>
          </p:cNvPr>
          <p:cNvPicPr>
            <a:picLocks noChangeAspect="1"/>
          </p:cNvPicPr>
          <p:nvPr/>
        </p:nvPicPr>
        <p:blipFill>
          <a:blip r:embed="rId2"/>
          <a:stretch>
            <a:fillRect/>
          </a:stretch>
        </p:blipFill>
        <p:spPr>
          <a:xfrm>
            <a:off x="970478" y="3896552"/>
            <a:ext cx="1048610" cy="1172662"/>
          </a:xfrm>
          <a:prstGeom prst="rect">
            <a:avLst/>
          </a:prstGeom>
        </p:spPr>
      </p:pic>
      <p:pic>
        <p:nvPicPr>
          <p:cNvPr id="13" name="Picture 12">
            <a:extLst>
              <a:ext uri="{FF2B5EF4-FFF2-40B4-BE49-F238E27FC236}">
                <a16:creationId xmlns:a16="http://schemas.microsoft.com/office/drawing/2014/main" id="{0BB0D954-4347-4EEC-BFB5-BABBC614AEB6}"/>
              </a:ext>
            </a:extLst>
          </p:cNvPr>
          <p:cNvPicPr>
            <a:picLocks noChangeAspect="1"/>
          </p:cNvPicPr>
          <p:nvPr/>
        </p:nvPicPr>
        <p:blipFill>
          <a:blip r:embed="rId2"/>
          <a:stretch>
            <a:fillRect/>
          </a:stretch>
        </p:blipFill>
        <p:spPr>
          <a:xfrm>
            <a:off x="987489" y="6254416"/>
            <a:ext cx="1048609" cy="1020282"/>
          </a:xfrm>
          <a:prstGeom prst="rect">
            <a:avLst/>
          </a:prstGeom>
        </p:spPr>
      </p:pic>
      <p:sp>
        <p:nvSpPr>
          <p:cNvPr id="14" name="Title 6">
            <a:extLst>
              <a:ext uri="{FF2B5EF4-FFF2-40B4-BE49-F238E27FC236}">
                <a16:creationId xmlns:a16="http://schemas.microsoft.com/office/drawing/2014/main" id="{848AF0EE-8BB1-4516-A2B3-103F56AE8CF9}"/>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5" name="Picture 14">
            <a:extLst>
              <a:ext uri="{FF2B5EF4-FFF2-40B4-BE49-F238E27FC236}">
                <a16:creationId xmlns:a16="http://schemas.microsoft.com/office/drawing/2014/main" id="{74AF0D1E-13A4-491D-B2FE-3C3AEDA7F052}"/>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950582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FCA87F-8096-4520-861C-9EA983488E8D}"/>
              </a:ext>
            </a:extLst>
          </p:cNvPr>
          <p:cNvSpPr>
            <a:spLocks noGrp="1"/>
          </p:cNvSpPr>
          <p:nvPr>
            <p:ph type="sldNum" sz="quarter" idx="12"/>
          </p:nvPr>
        </p:nvSpPr>
        <p:spPr/>
        <p:txBody>
          <a:bodyPr/>
          <a:lstStyle/>
          <a:p>
            <a:fld id="{B6F15528-21DE-4FAA-801E-634DDDAF4B2B}" type="slidenum">
              <a:rPr lang="en-US" smtClean="0"/>
              <a:pPr/>
              <a:t>40</a:t>
            </a:fld>
            <a:endParaRPr lang="en-US" dirty="0"/>
          </a:p>
        </p:txBody>
      </p:sp>
      <p:graphicFrame>
        <p:nvGraphicFramePr>
          <p:cNvPr id="9" name="Table 20">
            <a:extLst>
              <a:ext uri="{FF2B5EF4-FFF2-40B4-BE49-F238E27FC236}">
                <a16:creationId xmlns:a16="http://schemas.microsoft.com/office/drawing/2014/main" id="{FEE93AEC-02A7-40E0-9FC0-6940EAAEAA2A}"/>
              </a:ext>
            </a:extLst>
          </p:cNvPr>
          <p:cNvGraphicFramePr>
            <a:graphicFrameLocks noGrp="1"/>
          </p:cNvGraphicFramePr>
          <p:nvPr>
            <p:extLst>
              <p:ext uri="{D42A27DB-BD31-4B8C-83A1-F6EECF244321}">
                <p14:modId xmlns:p14="http://schemas.microsoft.com/office/powerpoint/2010/main" val="277446829"/>
              </p:ext>
            </p:extLst>
          </p:nvPr>
        </p:nvGraphicFramePr>
        <p:xfrm>
          <a:off x="382656" y="1366518"/>
          <a:ext cx="11428346"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16</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94-EE-900-36-630-T-3x1Cx300 CU-AL EXP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300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400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94-EE-900-36-630-T-3x1Cx300 CU-AL EXP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17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94-EE-900-36-630-Tplug-3x1Cx300,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300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400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94-EE-900-36-630-Tplug-3x1Cx300, Đầu Cốt Đồng Ép</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18</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94-EE-900-36-630-T-3x1Cx300 CU-AL, Đầu Cốt Siết Ốc</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300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400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94-EE-900-36-630-T-3x1Cx300 CU-AL, Đầu Cốt Siết Ốc</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9A3C9459-C57B-4208-94CF-2E2E8B306B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1761892"/>
            <a:ext cx="982132" cy="990600"/>
          </a:xfrm>
          <a:prstGeom prst="rect">
            <a:avLst/>
          </a:prstGeom>
        </p:spPr>
      </p:pic>
      <p:pic>
        <p:nvPicPr>
          <p:cNvPr id="11" name="Picture 10">
            <a:extLst>
              <a:ext uri="{FF2B5EF4-FFF2-40B4-BE49-F238E27FC236}">
                <a16:creationId xmlns:a16="http://schemas.microsoft.com/office/drawing/2014/main" id="{CE05609E-E57E-4CE1-ADDF-62F98E2911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3915799"/>
            <a:ext cx="982132" cy="990600"/>
          </a:xfrm>
          <a:prstGeom prst="rect">
            <a:avLst/>
          </a:prstGeom>
        </p:spPr>
      </p:pic>
      <p:pic>
        <p:nvPicPr>
          <p:cNvPr id="12" name="Picture 11">
            <a:extLst>
              <a:ext uri="{FF2B5EF4-FFF2-40B4-BE49-F238E27FC236}">
                <a16:creationId xmlns:a16="http://schemas.microsoft.com/office/drawing/2014/main" id="{A830F2D2-0F98-4FDF-89CE-9CBC2A9003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653" y="6141284"/>
            <a:ext cx="982132" cy="990600"/>
          </a:xfrm>
          <a:prstGeom prst="rect">
            <a:avLst/>
          </a:prstGeom>
        </p:spPr>
      </p:pic>
      <p:sp>
        <p:nvSpPr>
          <p:cNvPr id="15" name="Title 6">
            <a:extLst>
              <a:ext uri="{FF2B5EF4-FFF2-40B4-BE49-F238E27FC236}">
                <a16:creationId xmlns:a16="http://schemas.microsoft.com/office/drawing/2014/main" id="{EEE5DABB-00BE-4CC7-91AD-E6238084C959}"/>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6" name="Picture 15">
            <a:extLst>
              <a:ext uri="{FF2B5EF4-FFF2-40B4-BE49-F238E27FC236}">
                <a16:creationId xmlns:a16="http://schemas.microsoft.com/office/drawing/2014/main" id="{FA628AED-A0AC-4BCB-B71B-EC8DAAA619AA}"/>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2086318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551415-9F39-4DE8-B372-CF0756C6479B}"/>
              </a:ext>
            </a:extLst>
          </p:cNvPr>
          <p:cNvSpPr>
            <a:spLocks noGrp="1"/>
          </p:cNvSpPr>
          <p:nvPr>
            <p:ph type="sldNum" sz="quarter" idx="12"/>
          </p:nvPr>
        </p:nvSpPr>
        <p:spPr/>
        <p:txBody>
          <a:bodyPr/>
          <a:lstStyle/>
          <a:p>
            <a:fld id="{B6F15528-21DE-4FAA-801E-634DDDAF4B2B}" type="slidenum">
              <a:rPr lang="en-US" smtClean="0"/>
              <a:pPr/>
              <a:t>41</a:t>
            </a:fld>
            <a:endParaRPr lang="en-US" dirty="0"/>
          </a:p>
        </p:txBody>
      </p:sp>
      <p:graphicFrame>
        <p:nvGraphicFramePr>
          <p:cNvPr id="9" name="Table 20">
            <a:extLst>
              <a:ext uri="{FF2B5EF4-FFF2-40B4-BE49-F238E27FC236}">
                <a16:creationId xmlns:a16="http://schemas.microsoft.com/office/drawing/2014/main" id="{3780DA04-6512-433E-874B-A97EF830083A}"/>
              </a:ext>
            </a:extLst>
          </p:cNvPr>
          <p:cNvGraphicFramePr>
            <a:graphicFrameLocks noGrp="1"/>
          </p:cNvGraphicFramePr>
          <p:nvPr>
            <p:extLst>
              <p:ext uri="{D42A27DB-BD31-4B8C-83A1-F6EECF244321}">
                <p14:modId xmlns:p14="http://schemas.microsoft.com/office/powerpoint/2010/main" val="693921812"/>
              </p:ext>
            </p:extLst>
          </p:nvPr>
        </p:nvGraphicFramePr>
        <p:xfrm>
          <a:off x="382656" y="1399971"/>
          <a:ext cx="11428346" cy="4647334"/>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19</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94-EE-900-36-630-Tplug-3x1Cx400, Đầu Cốt Đồng Ép</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300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400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94-EE-900-36-630-Tplug-3x1Cx400, Đầu Cốt Đồng Ép</a:t>
                      </a:r>
                      <a:endParaRPr lang="en-US" sz="1000" b="1" i="0" kern="1200" dirty="0">
                        <a:solidFill>
                          <a:schemeClr val="dk1"/>
                        </a:solidFill>
                        <a:effectLst/>
                        <a:latin typeface="+mj-lt"/>
                        <a:ea typeface="+mn-ea"/>
                        <a:cs typeface="+mn-cs"/>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20</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94-EE-900-36-630-T-3x1Cx400 CU-AL, Đầu Cốt Siết Ốc</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36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300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400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94-EE-900-36-630-T-3x1Cx400 CU-AL, Đầu Cốt Siết Ốc</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bl>
          </a:graphicData>
        </a:graphic>
      </p:graphicFrame>
      <p:pic>
        <p:nvPicPr>
          <p:cNvPr id="10" name="Picture 9">
            <a:extLst>
              <a:ext uri="{FF2B5EF4-FFF2-40B4-BE49-F238E27FC236}">
                <a16:creationId xmlns:a16="http://schemas.microsoft.com/office/drawing/2014/main" id="{F538BAB2-28A6-435C-88F3-ABA3691E2C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1795345"/>
            <a:ext cx="982132" cy="990600"/>
          </a:xfrm>
          <a:prstGeom prst="rect">
            <a:avLst/>
          </a:prstGeom>
        </p:spPr>
      </p:pic>
      <p:pic>
        <p:nvPicPr>
          <p:cNvPr id="11" name="Picture 10">
            <a:extLst>
              <a:ext uri="{FF2B5EF4-FFF2-40B4-BE49-F238E27FC236}">
                <a16:creationId xmlns:a16="http://schemas.microsoft.com/office/drawing/2014/main" id="{74F2520B-7120-4773-911A-79873A20EA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3949252"/>
            <a:ext cx="982132" cy="990600"/>
          </a:xfrm>
          <a:prstGeom prst="rect">
            <a:avLst/>
          </a:prstGeom>
        </p:spPr>
      </p:pic>
      <p:sp>
        <p:nvSpPr>
          <p:cNvPr id="14" name="Title 6">
            <a:extLst>
              <a:ext uri="{FF2B5EF4-FFF2-40B4-BE49-F238E27FC236}">
                <a16:creationId xmlns:a16="http://schemas.microsoft.com/office/drawing/2014/main" id="{64E60686-1941-44E1-A293-CB274F236CC3}"/>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5" name="Picture 14">
            <a:extLst>
              <a:ext uri="{FF2B5EF4-FFF2-40B4-BE49-F238E27FC236}">
                <a16:creationId xmlns:a16="http://schemas.microsoft.com/office/drawing/2014/main" id="{9D2B13DD-8FF9-4030-BEAA-39EC1AAD8D78}"/>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3021232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1EB494-6E1C-447D-9EF7-675258164442}"/>
              </a:ext>
            </a:extLst>
          </p:cNvPr>
          <p:cNvSpPr>
            <a:spLocks noGrp="1"/>
          </p:cNvSpPr>
          <p:nvPr>
            <p:ph type="sldNum" sz="quarter" idx="12"/>
          </p:nvPr>
        </p:nvSpPr>
        <p:spPr/>
        <p:txBody>
          <a:bodyPr/>
          <a:lstStyle/>
          <a:p>
            <a:fld id="{B6F15528-21DE-4FAA-801E-634DDDAF4B2B}" type="slidenum">
              <a:rPr lang="en-US" smtClean="0"/>
              <a:pPr/>
              <a:t>42</a:t>
            </a:fld>
            <a:endParaRPr lang="en-US" dirty="0"/>
          </a:p>
        </p:txBody>
      </p:sp>
      <p:graphicFrame>
        <p:nvGraphicFramePr>
          <p:cNvPr id="7" name="Table 20">
            <a:extLst>
              <a:ext uri="{FF2B5EF4-FFF2-40B4-BE49-F238E27FC236}">
                <a16:creationId xmlns:a16="http://schemas.microsoft.com/office/drawing/2014/main" id="{8693B2BF-171A-4168-A76B-F28F6E8B1ED0}"/>
              </a:ext>
            </a:extLst>
          </p:cNvPr>
          <p:cNvGraphicFramePr>
            <a:graphicFrameLocks noGrp="1"/>
          </p:cNvGraphicFramePr>
          <p:nvPr>
            <p:extLst>
              <p:ext uri="{D42A27DB-BD31-4B8C-83A1-F6EECF244321}">
                <p14:modId xmlns:p14="http://schemas.microsoft.com/office/powerpoint/2010/main" val="2189975760"/>
              </p:ext>
            </p:extLst>
          </p:nvPr>
        </p:nvGraphicFramePr>
        <p:xfrm>
          <a:off x="382656" y="1422270"/>
          <a:ext cx="11428346" cy="4647334"/>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T-PLUG 42KV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94-EE-900-42-1250-Tplug-3x1Cx500 CU-AL, Đầu Cốt Siết Ốc</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42</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500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630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94-EE-900-42-1250-Tplug-3x1Cx500 CU-AL, Đầu Cốt Siết Ốc</a:t>
                      </a:r>
                      <a:endParaRPr lang="en-US" sz="1000" b="1" i="0" kern="1200" dirty="0">
                        <a:solidFill>
                          <a:schemeClr val="dk1"/>
                        </a:solidFill>
                        <a:effectLst/>
                        <a:latin typeface="+mj-lt"/>
                        <a:ea typeface="+mn-ea"/>
                        <a:cs typeface="+mn-cs"/>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Tplug 3M™, 94-EE-900-42-1250-Tplug-3x1Cx630 CU-AL, Đầu Cốt Siết Ốc</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phù hợp cho một giải pháp lắp đặt an toàn và dễ dàng đầu cáp trung thế cho cáp lên đến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42</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Tplug phù hợp với giao diện kết nối bushing loại C 630 A theo chuẩn EN-50180 &amp; 50181</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cốt siết ốc 1 bulông cho cáp lõi đồng hoặc nhôm tiết diện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500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630</a:t>
                      </a: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đầy đủ vật tư để lắp đặt hoàn chỉnh 3 pha đơn lẻ</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Một đôi găng tay êm dịu bám tay phủ cao su NBR và một bộ băng keo PVC màu RYB đánh dấu giúp việc lắp đặt dễ dàng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cắm Có thể tách rời, lắp đặt dễ dàng, được thiết kế để lắp đặt trong nhà hay ngoài trời, sử dụng trên cáp cách điện polyme màn chắn sợi hay băng đồng, không giáp hoặc có giáp cho ứng dụng lên đến 36 kV. Loại đầu cáp Có thể tách rời này được sử dụng để đấu nối cáp với máy cắt, máy biến áp hay các thiết bị khác có lắp đặt đầu sứ bushing phù hợp.</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94-EE-900-42-1250-Tplug-3x1Cx630 CU-AL, Đầu Cốt Siết Ốc</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bl>
          </a:graphicData>
        </a:graphic>
      </p:graphicFrame>
      <p:pic>
        <p:nvPicPr>
          <p:cNvPr id="10" name="Picture 9">
            <a:extLst>
              <a:ext uri="{FF2B5EF4-FFF2-40B4-BE49-F238E27FC236}">
                <a16:creationId xmlns:a16="http://schemas.microsoft.com/office/drawing/2014/main" id="{358705A7-DECE-4C11-B54C-8ED3322CBE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1817644"/>
            <a:ext cx="982132" cy="990600"/>
          </a:xfrm>
          <a:prstGeom prst="rect">
            <a:avLst/>
          </a:prstGeom>
        </p:spPr>
      </p:pic>
      <p:pic>
        <p:nvPicPr>
          <p:cNvPr id="11" name="Picture 10">
            <a:extLst>
              <a:ext uri="{FF2B5EF4-FFF2-40B4-BE49-F238E27FC236}">
                <a16:creationId xmlns:a16="http://schemas.microsoft.com/office/drawing/2014/main" id="{ACA83F99-DCC6-4859-93F2-13E687E43C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3971551"/>
            <a:ext cx="982132" cy="990600"/>
          </a:xfrm>
          <a:prstGeom prst="rect">
            <a:avLst/>
          </a:prstGeom>
        </p:spPr>
      </p:pic>
      <p:sp>
        <p:nvSpPr>
          <p:cNvPr id="14" name="Title 6">
            <a:extLst>
              <a:ext uri="{FF2B5EF4-FFF2-40B4-BE49-F238E27FC236}">
                <a16:creationId xmlns:a16="http://schemas.microsoft.com/office/drawing/2014/main" id="{DAB9113F-49EB-4336-9BC9-D453216EC73F}"/>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5" name="Picture 14">
            <a:extLst>
              <a:ext uri="{FF2B5EF4-FFF2-40B4-BE49-F238E27FC236}">
                <a16:creationId xmlns:a16="http://schemas.microsoft.com/office/drawing/2014/main" id="{6BA47118-997B-4D0E-8249-6F26D9D17698}"/>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3255939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07E52D-437B-49F2-AC33-A11D85D56369}"/>
              </a:ext>
            </a:extLst>
          </p:cNvPr>
          <p:cNvSpPr>
            <a:spLocks noGrp="1"/>
          </p:cNvSpPr>
          <p:nvPr>
            <p:ph type="sldNum" sz="quarter" idx="12"/>
          </p:nvPr>
        </p:nvSpPr>
        <p:spPr/>
        <p:txBody>
          <a:bodyPr/>
          <a:lstStyle/>
          <a:p>
            <a:fld id="{B6F15528-21DE-4FAA-801E-634DDDAF4B2B}" type="slidenum">
              <a:rPr lang="en-US" smtClean="0"/>
              <a:pPr/>
              <a:t>43</a:t>
            </a:fld>
            <a:endParaRPr lang="en-US" dirty="0"/>
          </a:p>
        </p:txBody>
      </p:sp>
      <p:graphicFrame>
        <p:nvGraphicFramePr>
          <p:cNvPr id="9" name="Table 20">
            <a:extLst>
              <a:ext uri="{FF2B5EF4-FFF2-40B4-BE49-F238E27FC236}">
                <a16:creationId xmlns:a16="http://schemas.microsoft.com/office/drawing/2014/main" id="{C8A1ECFE-2D66-425B-9A18-1F13AA276E57}"/>
              </a:ext>
            </a:extLst>
          </p:cNvPr>
          <p:cNvGraphicFramePr>
            <a:graphicFrameLocks noGrp="1"/>
          </p:cNvGraphicFramePr>
          <p:nvPr>
            <p:extLst>
              <p:ext uri="{D42A27DB-BD31-4B8C-83A1-F6EECF244321}">
                <p14:modId xmlns:p14="http://schemas.microsoft.com/office/powerpoint/2010/main" val="845790935"/>
              </p:ext>
            </p:extLst>
          </p:nvPr>
        </p:nvGraphicFramePr>
        <p:xfrm>
          <a:off x="382656" y="1422273"/>
          <a:ext cx="11428346" cy="6940617"/>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SUB TPLUG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Sub-Tplug 3M™, 93-EE-900-24-630-Sub Tplug-3x1Cx50</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93-EE-900-24-630-Sub Tplug-3x1Cx50</a:t>
                      </a:r>
                      <a:endParaRPr lang="en-US" sz="1000" b="1" i="0" kern="1200" dirty="0">
                        <a:solidFill>
                          <a:schemeClr val="dk1"/>
                        </a:solidFill>
                        <a:effectLst/>
                        <a:latin typeface="+mj-lt"/>
                        <a:ea typeface="+mn-ea"/>
                        <a:cs typeface="+mn-cs"/>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Sub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Tplug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93-EE-900-24-630- SUB TPLUG-3X1CX95,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Ép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1 Kit/</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Thùng</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93-EE-900-24-630- SUB TPLUG-3X1CX95,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Ép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1 Kit/</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Thùng</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Sub-Tplug 3M™, 93-EE-900-24-630-Sub Tplug-3x1Cx240</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2810395345"/>
                  </a:ext>
                </a:extLst>
              </a:tr>
              <a:tr h="1062702">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93-EE-900-24-630-Sub Tplug-3x1Cx240</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1" name="Picture 10">
            <a:extLst>
              <a:ext uri="{FF2B5EF4-FFF2-40B4-BE49-F238E27FC236}">
                <a16:creationId xmlns:a16="http://schemas.microsoft.com/office/drawing/2014/main" id="{2D09F26D-54AD-4579-81DE-EC3454F1C3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647" y="1817647"/>
            <a:ext cx="918321" cy="952333"/>
          </a:xfrm>
          <a:prstGeom prst="rect">
            <a:avLst/>
          </a:prstGeom>
        </p:spPr>
      </p:pic>
      <p:pic>
        <p:nvPicPr>
          <p:cNvPr id="12" name="Picture 11">
            <a:extLst>
              <a:ext uri="{FF2B5EF4-FFF2-40B4-BE49-F238E27FC236}">
                <a16:creationId xmlns:a16="http://schemas.microsoft.com/office/drawing/2014/main" id="{22338DE6-1847-49BC-8625-545EE5C23B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830" y="3989031"/>
            <a:ext cx="918321" cy="952333"/>
          </a:xfrm>
          <a:prstGeom prst="rect">
            <a:avLst/>
          </a:prstGeom>
        </p:spPr>
      </p:pic>
      <p:pic>
        <p:nvPicPr>
          <p:cNvPr id="13" name="Picture 12">
            <a:extLst>
              <a:ext uri="{FF2B5EF4-FFF2-40B4-BE49-F238E27FC236}">
                <a16:creationId xmlns:a16="http://schemas.microsoft.com/office/drawing/2014/main" id="{934DA12D-95F2-44FD-99C9-5486580463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334" y="6210110"/>
            <a:ext cx="918321" cy="952333"/>
          </a:xfrm>
          <a:prstGeom prst="rect">
            <a:avLst/>
          </a:prstGeom>
        </p:spPr>
      </p:pic>
      <p:sp>
        <p:nvSpPr>
          <p:cNvPr id="15" name="Title 6">
            <a:extLst>
              <a:ext uri="{FF2B5EF4-FFF2-40B4-BE49-F238E27FC236}">
                <a16:creationId xmlns:a16="http://schemas.microsoft.com/office/drawing/2014/main" id="{FEA38833-47BE-451B-9987-4452DA62FE26}"/>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6" name="Picture 15">
            <a:extLst>
              <a:ext uri="{FF2B5EF4-FFF2-40B4-BE49-F238E27FC236}">
                <a16:creationId xmlns:a16="http://schemas.microsoft.com/office/drawing/2014/main" id="{5A4A0253-4924-4E77-A03F-7E7D172F5270}"/>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2832324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4CE3EE-0033-44C9-AAAF-A542AF111EA5}"/>
              </a:ext>
            </a:extLst>
          </p:cNvPr>
          <p:cNvSpPr>
            <a:spLocks noGrp="1"/>
          </p:cNvSpPr>
          <p:nvPr>
            <p:ph type="sldNum" sz="quarter" idx="12"/>
          </p:nvPr>
        </p:nvSpPr>
        <p:spPr/>
        <p:txBody>
          <a:bodyPr/>
          <a:lstStyle/>
          <a:p>
            <a:fld id="{B6F15528-21DE-4FAA-801E-634DDDAF4B2B}" type="slidenum">
              <a:rPr lang="en-US" smtClean="0"/>
              <a:pPr/>
              <a:t>44</a:t>
            </a:fld>
            <a:endParaRPr lang="en-US" dirty="0"/>
          </a:p>
        </p:txBody>
      </p:sp>
      <p:graphicFrame>
        <p:nvGraphicFramePr>
          <p:cNvPr id="9" name="Table 20">
            <a:extLst>
              <a:ext uri="{FF2B5EF4-FFF2-40B4-BE49-F238E27FC236}">
                <a16:creationId xmlns:a16="http://schemas.microsoft.com/office/drawing/2014/main" id="{5AB06867-19CD-4700-A72D-CEEF18A858BF}"/>
              </a:ext>
            </a:extLst>
          </p:cNvPr>
          <p:cNvGraphicFramePr>
            <a:graphicFrameLocks noGrp="1"/>
          </p:cNvGraphicFramePr>
          <p:nvPr>
            <p:extLst>
              <p:ext uri="{D42A27DB-BD31-4B8C-83A1-F6EECF244321}">
                <p14:modId xmlns:p14="http://schemas.microsoft.com/office/powerpoint/2010/main" val="675363517"/>
              </p:ext>
            </p:extLst>
          </p:nvPr>
        </p:nvGraphicFramePr>
        <p:xfrm>
          <a:off x="382656" y="1366517"/>
          <a:ext cx="11428346" cy="4647334"/>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5">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SUB TPLUG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Sub-Tplug 3M™, 93-EE-900-24-630-Sub Tplug-3x1Cx300</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93-EE-900-24-630-Sub Tplug-3x1Cx300</a:t>
                      </a:r>
                      <a:endParaRPr lang="en-US" sz="1000" b="1" i="0" kern="1200" dirty="0">
                        <a:solidFill>
                          <a:schemeClr val="dk1"/>
                        </a:solidFill>
                        <a:effectLst/>
                        <a:latin typeface="+mj-lt"/>
                        <a:ea typeface="+mn-ea"/>
                        <a:cs typeface="+mn-cs"/>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000" b="1" i="0" kern="1200" dirty="0">
                          <a:solidFill>
                            <a:schemeClr val="dk1"/>
                          </a:solidFill>
                          <a:effectLst/>
                          <a:latin typeface="+mj-lt"/>
                          <a:ea typeface="+mn-ea"/>
                          <a:cs typeface="+mn-cs"/>
                        </a:rPr>
                        <a:t>Bộ 3 Đầu Cáp Đơn Sub-Tplug 3M™, 93-EE-900-24-630-Sub LT-3x1Cx300 CU-AL</a:t>
                      </a:r>
                      <a:endParaRPr lang="en-US" sz="1000" b="1" i="0" kern="1200" dirty="0">
                        <a:solidFill>
                          <a:schemeClr val="dk1"/>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3828892827"/>
                  </a:ext>
                </a:extLst>
              </a:tr>
              <a:tr h="92609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j-lt"/>
                          <a:ea typeface="+mn-ea"/>
                          <a:cs typeface="+mn-cs"/>
                        </a:rPr>
                        <a:t>93-EE-900-24-630-Sub LT-3x1Cx300 CU-AL</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mj-lt"/>
                          <a:ea typeface="+mn-ea"/>
                          <a:cs typeface="Times New Roman" panose="02020603050405020304" pitchFamily="18" charset="0"/>
                        </a:rPr>
                        <a:t>Giá</a:t>
                      </a:r>
                      <a:r>
                        <a:rPr lang="en-US" sz="1000" b="1" i="0" kern="1200" dirty="0">
                          <a:solidFill>
                            <a:srgbClr val="FF0000"/>
                          </a:solidFill>
                          <a:effectLst/>
                          <a:latin typeface="+mj-lt"/>
                          <a:ea typeface="+mn-ea"/>
                          <a:cs typeface="Times New Roman" panose="02020603050405020304" pitchFamily="18" charset="0"/>
                        </a:rPr>
                        <a:t>: </a:t>
                      </a:r>
                      <a:r>
                        <a:rPr lang="en-US" sz="1000" b="1" i="0" kern="1200" dirty="0" err="1">
                          <a:solidFill>
                            <a:srgbClr val="FF0000"/>
                          </a:solidFill>
                          <a:effectLst/>
                          <a:latin typeface="+mj-lt"/>
                          <a:ea typeface="+mn-ea"/>
                          <a:cs typeface="Times New Roman" panose="02020603050405020304" pitchFamily="18" charset="0"/>
                        </a:rPr>
                        <a:t>Liên</a:t>
                      </a:r>
                      <a:r>
                        <a:rPr lang="en-US" sz="1000" b="1" i="0" kern="1200" dirty="0">
                          <a:solidFill>
                            <a:srgbClr val="FF0000"/>
                          </a:solidFill>
                          <a:effectLst/>
                          <a:latin typeface="+mj-lt"/>
                          <a:ea typeface="+mn-ea"/>
                          <a:cs typeface="Times New Roman" panose="02020603050405020304" pitchFamily="18" charset="0"/>
                        </a:rPr>
                        <a:t> </a:t>
                      </a:r>
                      <a:r>
                        <a:rPr lang="en-US" sz="1000" b="1" i="0" kern="1200" dirty="0" err="1">
                          <a:solidFill>
                            <a:srgbClr val="FF0000"/>
                          </a:solidFill>
                          <a:effectLst/>
                          <a:latin typeface="+mj-lt"/>
                          <a:ea typeface="+mn-ea"/>
                          <a:cs typeface="Times New Roman" panose="02020603050405020304" pitchFamily="18" charset="0"/>
                        </a:rPr>
                        <a:t>hệ</a:t>
                      </a:r>
                      <a:endParaRPr lang="en-US" sz="1000" b="0" i="0" kern="1200" dirty="0">
                        <a:solidFill>
                          <a:srgbClr val="FF0000"/>
                        </a:solidFill>
                        <a:effectLst/>
                        <a:latin typeface="+mj-lt"/>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bl>
          </a:graphicData>
        </a:graphic>
      </p:graphicFrame>
      <p:pic>
        <p:nvPicPr>
          <p:cNvPr id="10" name="Picture 9">
            <a:extLst>
              <a:ext uri="{FF2B5EF4-FFF2-40B4-BE49-F238E27FC236}">
                <a16:creationId xmlns:a16="http://schemas.microsoft.com/office/drawing/2014/main" id="{9F508896-A244-4D7B-8CA4-2EE5AEE4FA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647" y="1761891"/>
            <a:ext cx="918321" cy="952333"/>
          </a:xfrm>
          <a:prstGeom prst="rect">
            <a:avLst/>
          </a:prstGeom>
        </p:spPr>
      </p:pic>
      <p:pic>
        <p:nvPicPr>
          <p:cNvPr id="11" name="Picture 10">
            <a:extLst>
              <a:ext uri="{FF2B5EF4-FFF2-40B4-BE49-F238E27FC236}">
                <a16:creationId xmlns:a16="http://schemas.microsoft.com/office/drawing/2014/main" id="{A0642141-A794-4E15-B8FE-893561491C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334" y="3917622"/>
            <a:ext cx="918321" cy="952333"/>
          </a:xfrm>
          <a:prstGeom prst="rect">
            <a:avLst/>
          </a:prstGeom>
        </p:spPr>
      </p:pic>
      <p:sp>
        <p:nvSpPr>
          <p:cNvPr id="14" name="Title 6">
            <a:extLst>
              <a:ext uri="{FF2B5EF4-FFF2-40B4-BE49-F238E27FC236}">
                <a16:creationId xmlns:a16="http://schemas.microsoft.com/office/drawing/2014/main" id="{43F27A4F-59CA-4E6D-A1D5-763D5B23805C}"/>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5" name="Picture 14">
            <a:extLst>
              <a:ext uri="{FF2B5EF4-FFF2-40B4-BE49-F238E27FC236}">
                <a16:creationId xmlns:a16="http://schemas.microsoft.com/office/drawing/2014/main" id="{D7DF81EB-929E-4EB7-8C17-D4B9E3677C7E}"/>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2834418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310419-353D-43C4-8797-C1920FFDFAD3}"/>
              </a:ext>
            </a:extLst>
          </p:cNvPr>
          <p:cNvSpPr>
            <a:spLocks noGrp="1"/>
          </p:cNvSpPr>
          <p:nvPr>
            <p:ph type="sldNum" sz="quarter" idx="12"/>
          </p:nvPr>
        </p:nvSpPr>
        <p:spPr/>
        <p:txBody>
          <a:bodyPr/>
          <a:lstStyle/>
          <a:p>
            <a:fld id="{B6F15528-21DE-4FAA-801E-634DDDAF4B2B}" type="slidenum">
              <a:rPr lang="en-US" smtClean="0"/>
              <a:pPr/>
              <a:t>45</a:t>
            </a:fld>
            <a:endParaRPr lang="en-US" dirty="0"/>
          </a:p>
        </p:txBody>
      </p:sp>
      <p:graphicFrame>
        <p:nvGraphicFramePr>
          <p:cNvPr id="10" name="Table 20">
            <a:extLst>
              <a:ext uri="{FF2B5EF4-FFF2-40B4-BE49-F238E27FC236}">
                <a16:creationId xmlns:a16="http://schemas.microsoft.com/office/drawing/2014/main" id="{9D751A0C-8861-40CF-B8DE-D8CA3C9E8E0D}"/>
              </a:ext>
            </a:extLst>
          </p:cNvPr>
          <p:cNvGraphicFramePr>
            <a:graphicFrameLocks noGrp="1"/>
          </p:cNvGraphicFramePr>
          <p:nvPr>
            <p:extLst>
              <p:ext uri="{D42A27DB-BD31-4B8C-83A1-F6EECF244321}">
                <p14:modId xmlns:p14="http://schemas.microsoft.com/office/powerpoint/2010/main" val="1880801290"/>
              </p:ext>
            </p:extLst>
          </p:nvPr>
        </p:nvGraphicFramePr>
        <p:xfrm>
          <a:off x="366287" y="1235041"/>
          <a:ext cx="11588645" cy="7380700"/>
        </p:xfrm>
        <a:graphic>
          <a:graphicData uri="http://schemas.openxmlformats.org/drawingml/2006/table">
            <a:tbl>
              <a:tblPr firstRow="1" bandRow="1">
                <a:tableStyleId>{5C22544A-7EE6-4342-B048-85BDC9FD1C3A}</a:tableStyleId>
              </a:tblPr>
              <a:tblGrid>
                <a:gridCol w="451222">
                  <a:extLst>
                    <a:ext uri="{9D8B030D-6E8A-4147-A177-3AD203B41FA5}">
                      <a16:colId xmlns:a16="http://schemas.microsoft.com/office/drawing/2014/main" val="3590126698"/>
                    </a:ext>
                  </a:extLst>
                </a:gridCol>
                <a:gridCol w="1084368">
                  <a:extLst>
                    <a:ext uri="{9D8B030D-6E8A-4147-A177-3AD203B41FA5}">
                      <a16:colId xmlns:a16="http://schemas.microsoft.com/office/drawing/2014/main" val="2266291156"/>
                    </a:ext>
                  </a:extLst>
                </a:gridCol>
                <a:gridCol w="1755723">
                  <a:extLst>
                    <a:ext uri="{9D8B030D-6E8A-4147-A177-3AD203B41FA5}">
                      <a16:colId xmlns:a16="http://schemas.microsoft.com/office/drawing/2014/main" val="2462089888"/>
                    </a:ext>
                  </a:extLst>
                </a:gridCol>
                <a:gridCol w="8297332">
                  <a:extLst>
                    <a:ext uri="{9D8B030D-6E8A-4147-A177-3AD203B41FA5}">
                      <a16:colId xmlns:a16="http://schemas.microsoft.com/office/drawing/2014/main" val="3299414938"/>
                    </a:ext>
                  </a:extLst>
                </a:gridCol>
              </a:tblGrid>
              <a:tr h="317210">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ELBOW</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93260">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Đơn</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Elbow</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3M™, 93-EE-800L-24-250-EL-3x1Cx25 CU-AL EXP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2810395345"/>
                  </a:ext>
                </a:extLst>
              </a:tr>
              <a:tr h="991658">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Đơn</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Elbow</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3M™, 93-EE-800L-24-250-EL-3x1Cx25 CU-AL EXP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1267750">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indent="0" fontAlgn="base">
                        <a:buFont typeface="Arial" panose="020B0604020202020204" pitchFamily="34" charset="0"/>
                        <a:buNone/>
                      </a:pPr>
                      <a:r>
                        <a:rPr lang="vi-VN" sz="1000" b="1" i="0" kern="1200" dirty="0">
                          <a:solidFill>
                            <a:schemeClr val="dk1"/>
                          </a:solidFill>
                          <a:effectLst/>
                          <a:latin typeface="+mj-lt"/>
                          <a:ea typeface="+mn-ea"/>
                          <a:cs typeface="+mn-cs"/>
                        </a:rPr>
                        <a:t>Bộ 3 Đầu Cáp Đơn Elbow 3M™, 93-EE-800L-24-250-ELB-3x1Cx120</a:t>
                      </a:r>
                      <a:endParaRPr lang="en-US" sz="1000" b="0" i="0" kern="1200" dirty="0">
                        <a:solidFill>
                          <a:srgbClr val="FF0000"/>
                        </a:solidFill>
                        <a:effectLst/>
                        <a:latin typeface="+mj-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503040987"/>
                  </a:ext>
                </a:extLst>
              </a:tr>
              <a:tr h="1102513">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n-lt"/>
                          <a:ea typeface="+mn-ea"/>
                          <a:cs typeface="+mn-cs"/>
                        </a:rPr>
                        <a:t>Bộ 3 Đầu Cáp Đơn Elbow 3M™, 93-EE-800L-24-250-ELB-3x1Cx120</a:t>
                      </a:r>
                      <a:endParaRPr lang="en-US" sz="1000" b="0" i="0" kern="1200" dirty="0">
                        <a:solidFill>
                          <a:srgbClr val="FF0000"/>
                        </a:solidFill>
                        <a:effectLst/>
                        <a:latin typeface="+mn-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969311670"/>
                  </a:ext>
                </a:extLst>
              </a:tr>
              <a:tr h="1183487">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Đơn</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Elbow</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3M™, 93-EE-800L-24-250-EL-3x1Cx120 CU-AL EXP</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bao gồm đủ các vật tư để lắp đặt hoàn chỉnh 3 pha đơn lẻ</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1758641223"/>
                  </a:ext>
                </a:extLst>
              </a:tr>
              <a:tr h="838051">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Đơn</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Elbow</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3M™, 93-EE-800L-24-250-EL-3x1Cx120 CU-AL EXP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625528984"/>
                  </a:ext>
                </a:extLst>
              </a:tr>
            </a:tbl>
          </a:graphicData>
        </a:graphic>
      </p:graphicFrame>
      <p:pic>
        <p:nvPicPr>
          <p:cNvPr id="11" name="Picture 10">
            <a:extLst>
              <a:ext uri="{FF2B5EF4-FFF2-40B4-BE49-F238E27FC236}">
                <a16:creationId xmlns:a16="http://schemas.microsoft.com/office/drawing/2014/main" id="{68FCBFE6-5D9F-45BD-9235-2B1327460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73" y="1643240"/>
            <a:ext cx="962025" cy="1066800"/>
          </a:xfrm>
          <a:prstGeom prst="rect">
            <a:avLst/>
          </a:prstGeom>
        </p:spPr>
      </p:pic>
      <p:pic>
        <p:nvPicPr>
          <p:cNvPr id="12" name="Picture 11">
            <a:extLst>
              <a:ext uri="{FF2B5EF4-FFF2-40B4-BE49-F238E27FC236}">
                <a16:creationId xmlns:a16="http://schemas.microsoft.com/office/drawing/2014/main" id="{96E75AA2-AA67-412A-8F26-EFCCE06C68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72" y="3975411"/>
            <a:ext cx="962025" cy="1066800"/>
          </a:xfrm>
          <a:prstGeom prst="rect">
            <a:avLst/>
          </a:prstGeom>
        </p:spPr>
      </p:pic>
      <p:pic>
        <p:nvPicPr>
          <p:cNvPr id="13" name="Picture 12">
            <a:extLst>
              <a:ext uri="{FF2B5EF4-FFF2-40B4-BE49-F238E27FC236}">
                <a16:creationId xmlns:a16="http://schemas.microsoft.com/office/drawing/2014/main" id="{FD4F7DAE-9DDC-4D5B-BF77-2AD60CE070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72" y="6329884"/>
            <a:ext cx="962025" cy="1066800"/>
          </a:xfrm>
          <a:prstGeom prst="rect">
            <a:avLst/>
          </a:prstGeom>
        </p:spPr>
      </p:pic>
      <p:sp>
        <p:nvSpPr>
          <p:cNvPr id="16" name="Title 6">
            <a:extLst>
              <a:ext uri="{FF2B5EF4-FFF2-40B4-BE49-F238E27FC236}">
                <a16:creationId xmlns:a16="http://schemas.microsoft.com/office/drawing/2014/main" id="{42CC87A8-38B0-497B-B710-D2E8C68B67D7}"/>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7" name="Picture 16">
            <a:extLst>
              <a:ext uri="{FF2B5EF4-FFF2-40B4-BE49-F238E27FC236}">
                <a16:creationId xmlns:a16="http://schemas.microsoft.com/office/drawing/2014/main" id="{8E0607C9-7D15-452E-A579-50EE87C39EDE}"/>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670918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11D523-0E21-4CA8-BF25-A1576ACA84D1}"/>
              </a:ext>
            </a:extLst>
          </p:cNvPr>
          <p:cNvSpPr>
            <a:spLocks noGrp="1"/>
          </p:cNvSpPr>
          <p:nvPr>
            <p:ph type="sldNum" sz="quarter" idx="12"/>
          </p:nvPr>
        </p:nvSpPr>
        <p:spPr/>
        <p:txBody>
          <a:bodyPr/>
          <a:lstStyle/>
          <a:p>
            <a:fld id="{B6F15528-21DE-4FAA-801E-634DDDAF4B2B}" type="slidenum">
              <a:rPr lang="en-US" smtClean="0"/>
              <a:pPr/>
              <a:t>46</a:t>
            </a:fld>
            <a:endParaRPr lang="en-US" dirty="0"/>
          </a:p>
        </p:txBody>
      </p:sp>
      <p:graphicFrame>
        <p:nvGraphicFramePr>
          <p:cNvPr id="9" name="Table 20">
            <a:extLst>
              <a:ext uri="{FF2B5EF4-FFF2-40B4-BE49-F238E27FC236}">
                <a16:creationId xmlns:a16="http://schemas.microsoft.com/office/drawing/2014/main" id="{429E0C11-AD1F-4BAA-A642-034CAA39E4A9}"/>
              </a:ext>
            </a:extLst>
          </p:cNvPr>
          <p:cNvGraphicFramePr>
            <a:graphicFrameLocks noGrp="1"/>
          </p:cNvGraphicFramePr>
          <p:nvPr>
            <p:extLst>
              <p:ext uri="{D42A27DB-BD31-4B8C-83A1-F6EECF244321}">
                <p14:modId xmlns:p14="http://schemas.microsoft.com/office/powerpoint/2010/main" val="3626560442"/>
              </p:ext>
            </p:extLst>
          </p:nvPr>
        </p:nvGraphicFramePr>
        <p:xfrm>
          <a:off x="366287" y="1276812"/>
          <a:ext cx="11588645" cy="7284027"/>
        </p:xfrm>
        <a:graphic>
          <a:graphicData uri="http://schemas.openxmlformats.org/drawingml/2006/table">
            <a:tbl>
              <a:tblPr firstRow="1" bandRow="1">
                <a:tableStyleId>{5C22544A-7EE6-4342-B048-85BDC9FD1C3A}</a:tableStyleId>
              </a:tblPr>
              <a:tblGrid>
                <a:gridCol w="451222">
                  <a:extLst>
                    <a:ext uri="{9D8B030D-6E8A-4147-A177-3AD203B41FA5}">
                      <a16:colId xmlns:a16="http://schemas.microsoft.com/office/drawing/2014/main" val="3590126698"/>
                    </a:ext>
                  </a:extLst>
                </a:gridCol>
                <a:gridCol w="1084368">
                  <a:extLst>
                    <a:ext uri="{9D8B030D-6E8A-4147-A177-3AD203B41FA5}">
                      <a16:colId xmlns:a16="http://schemas.microsoft.com/office/drawing/2014/main" val="2266291156"/>
                    </a:ext>
                  </a:extLst>
                </a:gridCol>
                <a:gridCol w="1755723">
                  <a:extLst>
                    <a:ext uri="{9D8B030D-6E8A-4147-A177-3AD203B41FA5}">
                      <a16:colId xmlns:a16="http://schemas.microsoft.com/office/drawing/2014/main" val="2462089888"/>
                    </a:ext>
                  </a:extLst>
                </a:gridCol>
                <a:gridCol w="8297332">
                  <a:extLst>
                    <a:ext uri="{9D8B030D-6E8A-4147-A177-3AD203B41FA5}">
                      <a16:colId xmlns:a16="http://schemas.microsoft.com/office/drawing/2014/main" val="3299414938"/>
                    </a:ext>
                  </a:extLst>
                </a:gridCol>
              </a:tblGrid>
              <a:tr h="317210">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ELBOW</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93260">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Đơn</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Elbow</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Đơn</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Elbow</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3M™, 93-EE-800L-24-250-EL-3x1Cx35..50 CU-AL EXP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2810395345"/>
                  </a:ext>
                </a:extLst>
              </a:tr>
              <a:tr h="991658">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Đơn</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Elbow</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Đơn</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Elbow</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3M™, 93-EE-800L-24-250-EL-3x1Cx35..50 CU-AL EXP</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1267750">
                <a:tc rowSpan="2">
                  <a:txBody>
                    <a:bodyPr/>
                    <a:lstStyle/>
                    <a:p>
                      <a:pPr algn="ctr"/>
                      <a:r>
                        <a:rPr lang="en-US" sz="1000" dirty="0">
                          <a:latin typeface="Times New Roman" panose="02020603050405020304" pitchFamily="18" charset="0"/>
                          <a:cs typeface="Times New Roman" panose="02020603050405020304" pitchFamily="18" charset="0"/>
                        </a:rPr>
                        <a:t>5</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indent="0" fontAlgn="base">
                        <a:buFont typeface="Arial" panose="020B0604020202020204" pitchFamily="34" charset="0"/>
                        <a:buNone/>
                      </a:pP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Đơn</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Elbow</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3M™, 93-EE-800L-24-250-EL-3x1Cx70..95 CU-AL EXP</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503040987"/>
                  </a:ext>
                </a:extLst>
              </a:tr>
              <a:tr h="1102513">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Đơn</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s-ES" sz="1000" b="1" i="0" kern="1200" dirty="0" err="1">
                          <a:solidFill>
                            <a:schemeClr val="dk1"/>
                          </a:solidFill>
                          <a:effectLst/>
                          <a:latin typeface="Times New Roman" panose="02020603050405020304" pitchFamily="18" charset="0"/>
                          <a:ea typeface="+mn-ea"/>
                          <a:cs typeface="Times New Roman" panose="02020603050405020304" pitchFamily="18" charset="0"/>
                        </a:rPr>
                        <a:t>Elbow</a:t>
                      </a:r>
                      <a:r>
                        <a:rPr lang="es-ES" sz="1000" b="1" i="0" kern="1200" dirty="0">
                          <a:solidFill>
                            <a:schemeClr val="dk1"/>
                          </a:solidFill>
                          <a:effectLst/>
                          <a:latin typeface="Times New Roman" panose="02020603050405020304" pitchFamily="18" charset="0"/>
                          <a:ea typeface="+mn-ea"/>
                          <a:cs typeface="Times New Roman" panose="02020603050405020304" pitchFamily="18" charset="0"/>
                        </a:rPr>
                        <a:t> 3M™, 93-EE-800L-24-250-EL-3x1Cx70..95 CU-AL EXP</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969311670"/>
                  </a:ext>
                </a:extLst>
              </a:tr>
              <a:tr h="1183487">
                <a:tc rowSpan="2">
                  <a:txBody>
                    <a:bodyPr/>
                    <a:lstStyle/>
                    <a:p>
                      <a:pPr algn="ctr"/>
                      <a:r>
                        <a:rPr lang="en-US" sz="1000" dirty="0">
                          <a:latin typeface="Times New Roman" panose="02020603050405020304" pitchFamily="18" charset="0"/>
                          <a:cs typeface="Times New Roman" panose="02020603050405020304" pitchFamily="18" charset="0"/>
                        </a:rPr>
                        <a:t>6</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Bộ 3 Đầu Cáp Đơn Elbow 3M™, 93-EE-800L-24-250-ELB-3x1Cx50</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Bộ đầu cáp bao gồm đủ các vật tư để lắp đặt hoàn chỉnh 3 pha đơn lẻ</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1758641223"/>
                  </a:ext>
                </a:extLst>
              </a:tr>
              <a:tr h="838051">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Times New Roman" panose="02020603050405020304" pitchFamily="18" charset="0"/>
                          <a:ea typeface="+mn-ea"/>
                          <a:cs typeface="Times New Roman" panose="02020603050405020304" pitchFamily="18" charset="0"/>
                        </a:rPr>
                        <a:t>Bộ 3 Đầu Cáp Đơn Elbow 3M™, 93-EE-800L-24-250-ELB-3x1Cx50</a:t>
                      </a:r>
                      <a:endParaRPr lang="en-US" sz="1000" dirty="0">
                        <a:latin typeface="Times New Roman" panose="02020603050405020304" pitchFamily="18" charset="0"/>
                        <a:cs typeface="Times New Roman" panose="02020603050405020304" pitchFamily="18" charset="0"/>
                      </a:endParaRP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625528984"/>
                  </a:ext>
                </a:extLst>
              </a:tr>
            </a:tbl>
          </a:graphicData>
        </a:graphic>
      </p:graphicFrame>
      <p:pic>
        <p:nvPicPr>
          <p:cNvPr id="10" name="Picture 9">
            <a:extLst>
              <a:ext uri="{FF2B5EF4-FFF2-40B4-BE49-F238E27FC236}">
                <a16:creationId xmlns:a16="http://schemas.microsoft.com/office/drawing/2014/main" id="{4FD3265A-131B-4C33-AC0A-ECF863D599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73" y="1687841"/>
            <a:ext cx="962025" cy="1066800"/>
          </a:xfrm>
          <a:prstGeom prst="rect">
            <a:avLst/>
          </a:prstGeom>
        </p:spPr>
      </p:pic>
      <p:pic>
        <p:nvPicPr>
          <p:cNvPr id="11" name="Picture 10">
            <a:extLst>
              <a:ext uri="{FF2B5EF4-FFF2-40B4-BE49-F238E27FC236}">
                <a16:creationId xmlns:a16="http://schemas.microsoft.com/office/drawing/2014/main" id="{258B96ED-4960-43F0-BF7A-BCE409E02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73" y="4020012"/>
            <a:ext cx="962025" cy="1066800"/>
          </a:xfrm>
          <a:prstGeom prst="rect">
            <a:avLst/>
          </a:prstGeom>
        </p:spPr>
      </p:pic>
      <p:pic>
        <p:nvPicPr>
          <p:cNvPr id="12" name="Picture 11">
            <a:extLst>
              <a:ext uri="{FF2B5EF4-FFF2-40B4-BE49-F238E27FC236}">
                <a16:creationId xmlns:a16="http://schemas.microsoft.com/office/drawing/2014/main" id="{81849B4E-1A08-4B51-A453-A31ACE3ADB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72" y="6458412"/>
            <a:ext cx="962025" cy="1066800"/>
          </a:xfrm>
          <a:prstGeom prst="rect">
            <a:avLst/>
          </a:prstGeom>
        </p:spPr>
      </p:pic>
      <p:sp>
        <p:nvSpPr>
          <p:cNvPr id="15" name="Title 6">
            <a:extLst>
              <a:ext uri="{FF2B5EF4-FFF2-40B4-BE49-F238E27FC236}">
                <a16:creationId xmlns:a16="http://schemas.microsoft.com/office/drawing/2014/main" id="{5C6FD420-E620-4DA1-B7FF-2AE70C4325A9}"/>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6" name="Picture 15">
            <a:extLst>
              <a:ext uri="{FF2B5EF4-FFF2-40B4-BE49-F238E27FC236}">
                <a16:creationId xmlns:a16="http://schemas.microsoft.com/office/drawing/2014/main" id="{274F7C6D-7674-470F-97A4-425FB354FDED}"/>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021929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F0EA58-4165-468C-B542-56D63DFF438C}"/>
              </a:ext>
            </a:extLst>
          </p:cNvPr>
          <p:cNvSpPr>
            <a:spLocks noGrp="1"/>
          </p:cNvSpPr>
          <p:nvPr>
            <p:ph type="sldNum" sz="quarter" idx="12"/>
          </p:nvPr>
        </p:nvSpPr>
        <p:spPr/>
        <p:txBody>
          <a:bodyPr/>
          <a:lstStyle/>
          <a:p>
            <a:fld id="{B6F15528-21DE-4FAA-801E-634DDDAF4B2B}" type="slidenum">
              <a:rPr lang="en-US" smtClean="0"/>
              <a:pPr/>
              <a:t>47</a:t>
            </a:fld>
            <a:endParaRPr lang="en-US" dirty="0"/>
          </a:p>
        </p:txBody>
      </p:sp>
      <p:graphicFrame>
        <p:nvGraphicFramePr>
          <p:cNvPr id="9" name="Table 20">
            <a:extLst>
              <a:ext uri="{FF2B5EF4-FFF2-40B4-BE49-F238E27FC236}">
                <a16:creationId xmlns:a16="http://schemas.microsoft.com/office/drawing/2014/main" id="{5F5D3E3B-3CF9-4D8F-9D46-2B497AF75893}"/>
              </a:ext>
            </a:extLst>
          </p:cNvPr>
          <p:cNvGraphicFramePr>
            <a:graphicFrameLocks noGrp="1"/>
          </p:cNvGraphicFramePr>
          <p:nvPr>
            <p:extLst>
              <p:ext uri="{D42A27DB-BD31-4B8C-83A1-F6EECF244321}">
                <p14:modId xmlns:p14="http://schemas.microsoft.com/office/powerpoint/2010/main" val="754603646"/>
              </p:ext>
            </p:extLst>
          </p:nvPr>
        </p:nvGraphicFramePr>
        <p:xfrm>
          <a:off x="366287" y="1399477"/>
          <a:ext cx="11588645" cy="4886573"/>
        </p:xfrm>
        <a:graphic>
          <a:graphicData uri="http://schemas.openxmlformats.org/drawingml/2006/table">
            <a:tbl>
              <a:tblPr firstRow="1" bandRow="1">
                <a:tableStyleId>{5C22544A-7EE6-4342-B048-85BDC9FD1C3A}</a:tableStyleId>
              </a:tblPr>
              <a:tblGrid>
                <a:gridCol w="451222">
                  <a:extLst>
                    <a:ext uri="{9D8B030D-6E8A-4147-A177-3AD203B41FA5}">
                      <a16:colId xmlns:a16="http://schemas.microsoft.com/office/drawing/2014/main" val="3590126698"/>
                    </a:ext>
                  </a:extLst>
                </a:gridCol>
                <a:gridCol w="1084368">
                  <a:extLst>
                    <a:ext uri="{9D8B030D-6E8A-4147-A177-3AD203B41FA5}">
                      <a16:colId xmlns:a16="http://schemas.microsoft.com/office/drawing/2014/main" val="2266291156"/>
                    </a:ext>
                  </a:extLst>
                </a:gridCol>
                <a:gridCol w="1755723">
                  <a:extLst>
                    <a:ext uri="{9D8B030D-6E8A-4147-A177-3AD203B41FA5}">
                      <a16:colId xmlns:a16="http://schemas.microsoft.com/office/drawing/2014/main" val="2462089888"/>
                    </a:ext>
                  </a:extLst>
                </a:gridCol>
                <a:gridCol w="8297332">
                  <a:extLst>
                    <a:ext uri="{9D8B030D-6E8A-4147-A177-3AD203B41FA5}">
                      <a16:colId xmlns:a16="http://schemas.microsoft.com/office/drawing/2014/main" val="3299414938"/>
                    </a:ext>
                  </a:extLst>
                </a:gridCol>
              </a:tblGrid>
              <a:tr h="317210">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ĐẦU CÁP ELBOW</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93260">
                <a:tc rowSpan="2">
                  <a:txBody>
                    <a:bodyPr/>
                    <a:lstStyle/>
                    <a:p>
                      <a:pPr algn="ctr"/>
                      <a:r>
                        <a:rPr lang="en-US" sz="1000" dirty="0">
                          <a:latin typeface="Times New Roman" panose="02020603050405020304" pitchFamily="18" charset="0"/>
                          <a:cs typeface="Times New Roman" panose="02020603050405020304" pitchFamily="18" charset="0"/>
                        </a:rPr>
                        <a:t>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indent="0" fontAlgn="base">
                        <a:buFont typeface="Arial" panose="020B0604020202020204" pitchFamily="34" charset="0"/>
                        <a:buNone/>
                      </a:pPr>
                      <a:r>
                        <a:rPr lang="vi-VN" sz="1000" b="1" i="0" kern="1200" dirty="0">
                          <a:solidFill>
                            <a:schemeClr val="dk1"/>
                          </a:solidFill>
                          <a:effectLst/>
                          <a:latin typeface="+mn-lt"/>
                          <a:ea typeface="+mn-ea"/>
                          <a:cs typeface="+mn-cs"/>
                        </a:rPr>
                        <a:t>Bộ 3 Đầu Cáp Đơn Elbow 3M™, 93-EE-800L-24-250-ELB-3x1Cx70</a:t>
                      </a:r>
                      <a:endParaRPr lang="en-US" sz="1000" b="0" i="0" kern="1200" dirty="0">
                        <a:solidFill>
                          <a:srgbClr val="FF0000"/>
                        </a:solidFill>
                        <a:effectLst/>
                        <a:latin typeface="+mn-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2810395345"/>
                  </a:ext>
                </a:extLst>
              </a:tr>
              <a:tr h="991658">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n-lt"/>
                          <a:ea typeface="+mn-ea"/>
                          <a:cs typeface="+mn-cs"/>
                        </a:rPr>
                        <a:t>Bộ 3 Đầu Cáp Đơn Elbow 3M™, 93-EE-800L-24-250-ELB-3x1Cx70</a:t>
                      </a:r>
                      <a:endParaRPr lang="en-US" sz="1000" b="0" i="0" kern="1200" dirty="0">
                        <a:solidFill>
                          <a:srgbClr val="FF0000"/>
                        </a:solidFill>
                        <a:effectLst/>
                        <a:latin typeface="+mn-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1267750">
                <a:tc rowSpan="2">
                  <a:txBody>
                    <a:bodyPr/>
                    <a:lstStyle/>
                    <a:p>
                      <a:pPr algn="ctr"/>
                      <a:r>
                        <a:rPr lang="en-US" sz="1000" dirty="0">
                          <a:latin typeface="Times New Roman" panose="02020603050405020304" pitchFamily="18" charset="0"/>
                          <a:cs typeface="Times New Roman" panose="02020603050405020304" pitchFamily="18" charset="0"/>
                        </a:rPr>
                        <a:t>8</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r>
                        <a:rPr lang="vi-VN" sz="1000" b="1" i="0" kern="1200" dirty="0">
                          <a:solidFill>
                            <a:schemeClr val="dk1"/>
                          </a:solidFill>
                          <a:effectLst/>
                          <a:latin typeface="+mn-lt"/>
                          <a:ea typeface="+mn-ea"/>
                          <a:cs typeface="+mn-cs"/>
                        </a:rPr>
                        <a:t>Bộ 3 Đầu Cáp Đơn Elbow 3M™, 93-EE-800L-24-250-ELB-3x1Cx95</a:t>
                      </a:r>
                      <a:endParaRPr lang="en-US" sz="1000" kern="1200" dirty="0">
                        <a:solidFill>
                          <a:schemeClr val="dk1"/>
                        </a:solidFill>
                        <a:latin typeface="+mn-lt"/>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có thể tách rời (Separable Connectors) mang lại giải pháp đấu nối đơn giản và an toàn cho cáp ngầm trung thế điện áp lên đến 24 kV</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đầu dạng cắm thẳng Straight, dạng góc khuỷa Elbow hay dạng chữ T Tplug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áp dụng rộng cho cáp có tiết diện- từ 25 mm2 lên đến 630 mm2</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Bộ đầu cáp bao gồm đủ các vật tư để lắp đặt hoàn chỉnh 3 pha đơn lẻ</a:t>
                      </a:r>
                    </a:p>
                    <a:p>
                      <a:pPr fontAlgn="base"/>
                      <a:r>
                        <a:rPr lang="vi-VN" sz="1000" b="0" i="0" kern="1200" dirty="0">
                          <a:solidFill>
                            <a:schemeClr val="dk1"/>
                          </a:solidFill>
                          <a:effectLst/>
                          <a:latin typeface="+mj-lt"/>
                          <a:ea typeface="+mn-ea"/>
                          <a:cs typeface="+mn-cs"/>
                        </a:rPr>
                        <a:t>Loại Đầu cáp có thể tách rời (Separable Connectors)dạng cắm lắp đặt dễ dàng, được thiết kế để sử dụng cho ứng dụng trong nhà hay ngoài trời trên cáp có lớp cách điện polyme lên đến 24 kV có màn chắn sợi đồng hay băng đồng, có giáp hay không giáp. Đầu cáp có thể tách rời (Separable Connectors) được sử dụng để thiết lập kết nối giữa cáp với thiết bị đóng cắt, máy biến áp và các thiết bị khác.</a:t>
                      </a:r>
                    </a:p>
                  </a:txBody>
                  <a:tcPr anchor="ctr"/>
                </a:tc>
                <a:extLst>
                  <a:ext uri="{0D108BD9-81ED-4DB2-BD59-A6C34878D82A}">
                    <a16:rowId xmlns:a16="http://schemas.microsoft.com/office/drawing/2014/main" val="503040987"/>
                  </a:ext>
                </a:extLst>
              </a:tr>
              <a:tr h="1102513">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1000" b="1" i="0" kern="1200" dirty="0">
                          <a:solidFill>
                            <a:schemeClr val="dk1"/>
                          </a:solidFill>
                          <a:effectLst/>
                          <a:latin typeface="+mn-lt"/>
                          <a:ea typeface="+mn-ea"/>
                          <a:cs typeface="+mn-cs"/>
                        </a:rPr>
                        <a:t>Bộ 3 Đầu Cáp Đơn Elbow 3M™, 93-EE-800L-24-250-ELB-3x1Cx95</a:t>
                      </a:r>
                      <a:endParaRPr lang="en-US" sz="1000" kern="1200" dirty="0">
                        <a:solidFill>
                          <a:schemeClr val="dk1"/>
                        </a:solidFill>
                        <a:latin typeface="+mn-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969311670"/>
                  </a:ext>
                </a:extLst>
              </a:tr>
            </a:tbl>
          </a:graphicData>
        </a:graphic>
      </p:graphicFrame>
      <p:pic>
        <p:nvPicPr>
          <p:cNvPr id="10" name="Picture 9">
            <a:extLst>
              <a:ext uri="{FF2B5EF4-FFF2-40B4-BE49-F238E27FC236}">
                <a16:creationId xmlns:a16="http://schemas.microsoft.com/office/drawing/2014/main" id="{5F1A6E48-81D4-4B60-A28D-38F9F4527A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73" y="1788204"/>
            <a:ext cx="962025" cy="1066800"/>
          </a:xfrm>
          <a:prstGeom prst="rect">
            <a:avLst/>
          </a:prstGeom>
        </p:spPr>
      </p:pic>
      <p:pic>
        <p:nvPicPr>
          <p:cNvPr id="11" name="Picture 10">
            <a:extLst>
              <a:ext uri="{FF2B5EF4-FFF2-40B4-BE49-F238E27FC236}">
                <a16:creationId xmlns:a16="http://schemas.microsoft.com/office/drawing/2014/main" id="{8FECD8D9-C362-41F3-B702-2CDDF39340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73" y="4025976"/>
            <a:ext cx="962025" cy="1066800"/>
          </a:xfrm>
          <a:prstGeom prst="rect">
            <a:avLst/>
          </a:prstGeom>
        </p:spPr>
      </p:pic>
      <p:sp>
        <p:nvSpPr>
          <p:cNvPr id="17" name="Title 6">
            <a:extLst>
              <a:ext uri="{FF2B5EF4-FFF2-40B4-BE49-F238E27FC236}">
                <a16:creationId xmlns:a16="http://schemas.microsoft.com/office/drawing/2014/main" id="{E903AB05-19D1-4CA3-9FAB-5DF8D63BFF8E}"/>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8" name="Picture 17">
            <a:extLst>
              <a:ext uri="{FF2B5EF4-FFF2-40B4-BE49-F238E27FC236}">
                <a16:creationId xmlns:a16="http://schemas.microsoft.com/office/drawing/2014/main" id="{18FAA50F-6632-4B57-A0CF-3A8DC0DD4D97}"/>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577940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558783-F638-4CAD-8ABC-15DDE432CC51}"/>
              </a:ext>
            </a:extLst>
          </p:cNvPr>
          <p:cNvSpPr>
            <a:spLocks noGrp="1"/>
          </p:cNvSpPr>
          <p:nvPr>
            <p:ph type="sldNum" sz="quarter" idx="12"/>
          </p:nvPr>
        </p:nvSpPr>
        <p:spPr/>
        <p:txBody>
          <a:bodyPr/>
          <a:lstStyle/>
          <a:p>
            <a:fld id="{B6F15528-21DE-4FAA-801E-634DDDAF4B2B}" type="slidenum">
              <a:rPr lang="en-US" smtClean="0"/>
              <a:pPr/>
              <a:t>48</a:t>
            </a:fld>
            <a:endParaRPr lang="en-US" dirty="0"/>
          </a:p>
        </p:txBody>
      </p:sp>
      <p:graphicFrame>
        <p:nvGraphicFramePr>
          <p:cNvPr id="9" name="Table 20">
            <a:extLst>
              <a:ext uri="{FF2B5EF4-FFF2-40B4-BE49-F238E27FC236}">
                <a16:creationId xmlns:a16="http://schemas.microsoft.com/office/drawing/2014/main" id="{A6B68ED8-827D-4B74-BD48-4871520A6FF9}"/>
              </a:ext>
            </a:extLst>
          </p:cNvPr>
          <p:cNvGraphicFramePr>
            <a:graphicFrameLocks noGrp="1"/>
          </p:cNvGraphicFramePr>
          <p:nvPr>
            <p:extLst>
              <p:ext uri="{D42A27DB-BD31-4B8C-83A1-F6EECF244321}">
                <p14:modId xmlns:p14="http://schemas.microsoft.com/office/powerpoint/2010/main" val="2656805447"/>
              </p:ext>
            </p:extLst>
          </p:nvPr>
        </p:nvGraphicFramePr>
        <p:xfrm>
          <a:off x="366752" y="1007322"/>
          <a:ext cx="11513014" cy="7648042"/>
        </p:xfrm>
        <a:graphic>
          <a:graphicData uri="http://schemas.openxmlformats.org/drawingml/2006/table">
            <a:tbl>
              <a:tblPr firstRow="1" bandRow="1">
                <a:tableStyleId>{5C22544A-7EE6-4342-B048-85BDC9FD1C3A}</a:tableStyleId>
              </a:tblPr>
              <a:tblGrid>
                <a:gridCol w="460587">
                  <a:extLst>
                    <a:ext uri="{9D8B030D-6E8A-4147-A177-3AD203B41FA5}">
                      <a16:colId xmlns:a16="http://schemas.microsoft.com/office/drawing/2014/main" val="3590126698"/>
                    </a:ext>
                  </a:extLst>
                </a:gridCol>
                <a:gridCol w="1151470">
                  <a:extLst>
                    <a:ext uri="{9D8B030D-6E8A-4147-A177-3AD203B41FA5}">
                      <a16:colId xmlns:a16="http://schemas.microsoft.com/office/drawing/2014/main" val="2266291156"/>
                    </a:ext>
                  </a:extLst>
                </a:gridCol>
                <a:gridCol w="3921854">
                  <a:extLst>
                    <a:ext uri="{9D8B030D-6E8A-4147-A177-3AD203B41FA5}">
                      <a16:colId xmlns:a16="http://schemas.microsoft.com/office/drawing/2014/main" val="581032944"/>
                    </a:ext>
                  </a:extLst>
                </a:gridCol>
                <a:gridCol w="5979103">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HỘP NỐI CÁP TRUNG THẾ CO RÚT NGUỘI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862695">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Rút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QS200, 93-AK 630-1</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Thiết kế linh hoạt của thân mối nối co nguội một mảnh đúc sẵn cho phép lắp đặt trên nhiều loại và kích cỡ cáp đồng thời lắp đặt nhanh chóng và dễ dàng ở nhiệt độ từ - 20°C đến + 50°C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Điện cực bán dẫn tích hợp tạo thành một lồng faraday trên đầu nối và loại bỏ việc sử dụng băng và lấp đầy khoảng trống</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Nối đất không hàn bằng ống bọc đồng và lò xo chịu lực không đổi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Không cần nhiệt hoặc ngọn lửa trong quá trình lắp đặt thân mối nối</a:t>
                      </a:r>
                    </a:p>
                    <a:p>
                      <a:pPr fontAlgn="base"/>
                      <a:r>
                        <a:rPr lang="vi-VN" sz="1000" b="0" i="0" kern="1200" dirty="0">
                          <a:solidFill>
                            <a:schemeClr val="dk1"/>
                          </a:solidFill>
                          <a:effectLst/>
                          <a:latin typeface="+mj-lt"/>
                          <a:ea typeface="+mn-ea"/>
                          <a:cs typeface="+mn-cs"/>
                        </a:rPr>
                        <a:t>Hộp nối trung thế 3M™ Cold Shrink Sê-ri QS200 93-AK xx0-1 được thiết kế để nối nội tuyến lên đến cấp điện áp 24 kV Umax, để kết nối hệ thống cáp điện polyme lõi đơn với màn hình dây đồng theo HD 620 (IEC 60502).</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QS200, 93-AK 630-1</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975360">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Rút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QS200, 93-AK 620-1</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Thiết kế linh hoạt của thân mối nối co nguội một mảnh đúc sẵn cho phép lắp đặt trên nhiều loại và kích cỡ cáp đồng thời lắp đặt nhanh chóng và dễ dàng ở nhiệt độ từ - 20°C đến + 50°C</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Điện cực bán dẫn tích hợp tạo thành một lồng faraday trên đầu nối và loại bỏ việc sử dụng băng và lấp đầy khoảng trống</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Nối đất không hàn bằng ống bọc đồng và lò xo chịu lực không đổi</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Không cần nhiệt hoặc ngọn lửa trong quá trình lắp đặt thân mối nối</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Hộp nối trung thế 3M™ Cold Shrink Sê-ri QS200 93-AK xx0-1 được thiết kế để nối nội tuyến lên đến cấp điện áp 24 kV Umax, để kết nối hệ thống cáp điện polyme lõi đơn với màn hình dây đồng theo HD 620 (IEC 60502).</a:t>
                      </a:r>
                    </a:p>
                  </a:txBody>
                  <a:tcPr anchor="ctr"/>
                </a:tc>
                <a:extLst>
                  <a:ext uri="{0D108BD9-81ED-4DB2-BD59-A6C34878D82A}">
                    <a16:rowId xmlns:a16="http://schemas.microsoft.com/office/drawing/2014/main" val="3828892827"/>
                  </a:ext>
                </a:extLst>
              </a:tr>
              <a:tr h="838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QS200, 93-AK 620-1</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978905">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Rút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QS2000E, 24KV-93-AS220-3C-150/300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Vỏ</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Thiết kế linh hoạt của thân khớp co nguội một mảnh đúc sẵn cho phép lắp đặt trên nhiều loại và kích cỡ cáp, đồng thời dễ dàng lắp đặt ở nhiệt độ từ -20 độ Celcius đến +50 độ Celcius</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Không cần nhiệt hoặc ngọn lửa trong quá trình lắp đặt thân khớp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Phạm vi ứng dụng rộng rãi bao gồm một số khu vực tiết diện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Kết nối đất ngầm bằng các đầu nối dây màn hình cơ học</a:t>
                      </a:r>
                    </a:p>
                    <a:p>
                      <a:pPr fontAlgn="base"/>
                      <a:r>
                        <a:rPr lang="vi-VN" sz="1000" b="0" i="0" kern="1200" dirty="0">
                          <a:solidFill>
                            <a:schemeClr val="dk1"/>
                          </a:solidFill>
                          <a:effectLst/>
                          <a:latin typeface="+mj-lt"/>
                          <a:ea typeface="+mn-ea"/>
                          <a:cs typeface="+mn-cs"/>
                        </a:rPr>
                        <a:t>Bộ nối 3M™ 92-AS 610 QS2000E Bộ nối cáp đơn lõi và ba lõi được thiết kế để nối nội tuyến lên đến 24 kV, hệ thống cáp điện polyme lõi đơn với màn chắn dây đồng.</a:t>
                      </a:r>
                    </a:p>
                  </a:txBody>
                  <a:tcPr anchor="ctr"/>
                </a:tc>
                <a:extLst>
                  <a:ext uri="{0D108BD9-81ED-4DB2-BD59-A6C34878D82A}">
                    <a16:rowId xmlns:a16="http://schemas.microsoft.com/office/drawing/2014/main" val="2810395345"/>
                  </a:ext>
                </a:extLst>
              </a:tr>
              <a:tr h="91085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QS2000E, 24KV-93-AS220-3C-150/300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Vỏ</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943108">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Rút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Nguội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QS2000E, 24KV-93-AS220-3C-95/120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Vỏ</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Thiết kế linh hoạt của thân khớp co nguội một mảnh đúc sẵn cho phép lắp đặt trên nhiều loại và kích cỡ cáp, đồng thời dễ dàng lắp đặt ở nhiệt độ từ -20 độ Celcius đến +50 độ Celcius</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Không cần nhiệt hoặc ngọn lửa trong quá trình lắp đặt thân khớp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Phạm vi ứng dụng rộng rãi bao gồm một số khu vực tiết diện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Kết nối đất ngầm bằng các đầu nối dây màn hình cơ học</a:t>
                      </a:r>
                    </a:p>
                    <a:p>
                      <a:pPr fontAlgn="base"/>
                      <a:r>
                        <a:rPr lang="vi-VN" sz="1000" b="0" i="0" kern="1200" dirty="0">
                          <a:solidFill>
                            <a:schemeClr val="dk1"/>
                          </a:solidFill>
                          <a:effectLst/>
                          <a:latin typeface="+mj-lt"/>
                          <a:ea typeface="+mn-ea"/>
                          <a:cs typeface="+mn-cs"/>
                        </a:rPr>
                        <a:t>Bộ nối 3M™ 92-AS 610 QS2000E Bộ nối cáp đơn lõi và ba lõi được thiết kế để nối nội tuyến lên đến 24 kV, hệ thống cáp điện polyme lõi đơn với màn chắn dây đồng.</a:t>
                      </a:r>
                    </a:p>
                  </a:txBody>
                  <a:tcPr anchor="ctr"/>
                </a:tc>
                <a:extLst>
                  <a:ext uri="{0D108BD9-81ED-4DB2-BD59-A6C34878D82A}">
                    <a16:rowId xmlns:a16="http://schemas.microsoft.com/office/drawing/2014/main" val="1147143601"/>
                  </a:ext>
                </a:extLst>
              </a:tr>
              <a:tr h="943108">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QS2000E, 24KV-93-AS220-3C-95/120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Vỏ</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210540209"/>
                  </a:ext>
                </a:extLst>
              </a:tr>
            </a:tbl>
          </a:graphicData>
        </a:graphic>
      </p:graphicFrame>
      <p:pic>
        <p:nvPicPr>
          <p:cNvPr id="11" name="Picture 10">
            <a:extLst>
              <a:ext uri="{FF2B5EF4-FFF2-40B4-BE49-F238E27FC236}">
                <a16:creationId xmlns:a16="http://schemas.microsoft.com/office/drawing/2014/main" id="{AAD7CD58-DC68-4C2B-9042-90D4464F1A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965" y="1407172"/>
            <a:ext cx="993912" cy="745325"/>
          </a:xfrm>
          <a:prstGeom prst="rect">
            <a:avLst/>
          </a:prstGeom>
        </p:spPr>
      </p:pic>
      <p:pic>
        <p:nvPicPr>
          <p:cNvPr id="12" name="Picture 11">
            <a:extLst>
              <a:ext uri="{FF2B5EF4-FFF2-40B4-BE49-F238E27FC236}">
                <a16:creationId xmlns:a16="http://schemas.microsoft.com/office/drawing/2014/main" id="{250916D3-0CD8-49CF-8E66-A80231630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05" y="3128892"/>
            <a:ext cx="993912" cy="838200"/>
          </a:xfrm>
          <a:prstGeom prst="rect">
            <a:avLst/>
          </a:prstGeom>
        </p:spPr>
      </p:pic>
      <p:pic>
        <p:nvPicPr>
          <p:cNvPr id="14" name="Picture 13">
            <a:extLst>
              <a:ext uri="{FF2B5EF4-FFF2-40B4-BE49-F238E27FC236}">
                <a16:creationId xmlns:a16="http://schemas.microsoft.com/office/drawing/2014/main" id="{3095DC0B-4422-49A8-A647-E52EFEE22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916" y="4932336"/>
            <a:ext cx="1038010" cy="838200"/>
          </a:xfrm>
          <a:prstGeom prst="rect">
            <a:avLst/>
          </a:prstGeom>
        </p:spPr>
      </p:pic>
      <p:pic>
        <p:nvPicPr>
          <p:cNvPr id="15" name="Picture 14">
            <a:extLst>
              <a:ext uri="{FF2B5EF4-FFF2-40B4-BE49-F238E27FC236}">
                <a16:creationId xmlns:a16="http://schemas.microsoft.com/office/drawing/2014/main" id="{560B69E2-6A17-4C0E-BEE5-EE5AC85A3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148" y="6836598"/>
            <a:ext cx="1038010" cy="838200"/>
          </a:xfrm>
          <a:prstGeom prst="rect">
            <a:avLst/>
          </a:prstGeom>
        </p:spPr>
      </p:pic>
      <p:sp>
        <p:nvSpPr>
          <p:cNvPr id="17" name="Title 6">
            <a:extLst>
              <a:ext uri="{FF2B5EF4-FFF2-40B4-BE49-F238E27FC236}">
                <a16:creationId xmlns:a16="http://schemas.microsoft.com/office/drawing/2014/main" id="{5DCEF370-E1E2-4188-9BE0-8C32FB6D26BE}"/>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8" name="Picture 17">
            <a:extLst>
              <a:ext uri="{FF2B5EF4-FFF2-40B4-BE49-F238E27FC236}">
                <a16:creationId xmlns:a16="http://schemas.microsoft.com/office/drawing/2014/main" id="{F16839BB-B00F-427C-9A98-790CCCBC2356}"/>
              </a:ext>
            </a:extLst>
          </p:cNvPr>
          <p:cNvPicPr>
            <a:picLocks noChangeAspect="1"/>
          </p:cNvPicPr>
          <p:nvPr/>
        </p:nvPicPr>
        <p:blipFill>
          <a:blip r:embed="rId5"/>
          <a:stretch>
            <a:fillRect/>
          </a:stretch>
        </p:blipFill>
        <p:spPr>
          <a:xfrm>
            <a:off x="0" y="0"/>
            <a:ext cx="1219200" cy="810567"/>
          </a:xfrm>
          <a:prstGeom prst="rect">
            <a:avLst/>
          </a:prstGeom>
        </p:spPr>
      </p:pic>
    </p:spTree>
    <p:extLst>
      <p:ext uri="{BB962C8B-B14F-4D97-AF65-F5344CB8AC3E}">
        <p14:creationId xmlns:p14="http://schemas.microsoft.com/office/powerpoint/2010/main" val="2723418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DDC67B-3BE0-4B15-8783-44EA581244B9}"/>
              </a:ext>
            </a:extLst>
          </p:cNvPr>
          <p:cNvSpPr>
            <a:spLocks noGrp="1"/>
          </p:cNvSpPr>
          <p:nvPr>
            <p:ph type="sldNum" sz="quarter" idx="12"/>
          </p:nvPr>
        </p:nvSpPr>
        <p:spPr/>
        <p:txBody>
          <a:bodyPr/>
          <a:lstStyle/>
          <a:p>
            <a:fld id="{B6F15528-21DE-4FAA-801E-634DDDAF4B2B}" type="slidenum">
              <a:rPr lang="en-US" smtClean="0"/>
              <a:pPr/>
              <a:t>49</a:t>
            </a:fld>
            <a:endParaRPr lang="en-US" dirty="0"/>
          </a:p>
        </p:txBody>
      </p:sp>
      <p:graphicFrame>
        <p:nvGraphicFramePr>
          <p:cNvPr id="7" name="Table 20">
            <a:extLst>
              <a:ext uri="{FF2B5EF4-FFF2-40B4-BE49-F238E27FC236}">
                <a16:creationId xmlns:a16="http://schemas.microsoft.com/office/drawing/2014/main" id="{1809DBDF-B909-4496-85F7-49BF30311601}"/>
              </a:ext>
            </a:extLst>
          </p:cNvPr>
          <p:cNvGraphicFramePr>
            <a:graphicFrameLocks noGrp="1"/>
          </p:cNvGraphicFramePr>
          <p:nvPr>
            <p:extLst>
              <p:ext uri="{D42A27DB-BD31-4B8C-83A1-F6EECF244321}">
                <p14:modId xmlns:p14="http://schemas.microsoft.com/office/powerpoint/2010/main" val="3396821324"/>
              </p:ext>
            </p:extLst>
          </p:nvPr>
        </p:nvGraphicFramePr>
        <p:xfrm>
          <a:off x="381826" y="974271"/>
          <a:ext cx="11428347" cy="7690939"/>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6">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HỘP NỐI CÁP TRUNG THẾ  QUẤN BĂNG ĐỔ RESIN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954859">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VN-5B, 93-A 500-CU-Al/1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VN-5B, 93-A 500-CU-Al/1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975360">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VN-5B, 93-A 630-CU-Al/1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828892827"/>
                  </a:ext>
                </a:extLst>
              </a:tr>
              <a:tr h="7620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VN-5B, 93-A 630-CU-Al/1 CSB</a:t>
                      </a:r>
                      <a:endParaRPr lang="en-US" sz="1000" b="1" i="0" kern="1200" dirty="0">
                        <a:solidFill>
                          <a:schemeClr val="dk1"/>
                        </a:solidFill>
                        <a:effectLst/>
                        <a:latin typeface="+mj-lt"/>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978905">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24KV VN-5B 93-A 120-AL/1</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2810395345"/>
                  </a:ext>
                </a:extLst>
              </a:tr>
              <a:tr h="83465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VN-5B 93-A 120-AL/1</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971815">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24KV VN-5B 93-A 185-AL/1</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916757991"/>
                  </a:ext>
                </a:extLst>
              </a:tr>
              <a:tr h="838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VN-5B 93-A 185-AL/1</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34889819"/>
                  </a:ext>
                </a:extLst>
              </a:tr>
            </a:tbl>
          </a:graphicData>
        </a:graphic>
      </p:graphicFrame>
      <p:pic>
        <p:nvPicPr>
          <p:cNvPr id="9" name="Picture 8">
            <a:extLst>
              <a:ext uri="{FF2B5EF4-FFF2-40B4-BE49-F238E27FC236}">
                <a16:creationId xmlns:a16="http://schemas.microsoft.com/office/drawing/2014/main" id="{19FA444D-066C-4F3E-8162-E5D6C00889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275" y="1433201"/>
            <a:ext cx="1042075" cy="846253"/>
          </a:xfrm>
          <a:prstGeom prst="rect">
            <a:avLst/>
          </a:prstGeom>
        </p:spPr>
      </p:pic>
      <p:pic>
        <p:nvPicPr>
          <p:cNvPr id="10" name="Picture 9">
            <a:extLst>
              <a:ext uri="{FF2B5EF4-FFF2-40B4-BE49-F238E27FC236}">
                <a16:creationId xmlns:a16="http://schemas.microsoft.com/office/drawing/2014/main" id="{CB2B4E92-77F2-4031-8AEF-F01FEDACF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275" y="3240234"/>
            <a:ext cx="1042075" cy="846253"/>
          </a:xfrm>
          <a:prstGeom prst="rect">
            <a:avLst/>
          </a:prstGeom>
        </p:spPr>
      </p:pic>
      <p:pic>
        <p:nvPicPr>
          <p:cNvPr id="11" name="Picture 10">
            <a:extLst>
              <a:ext uri="{FF2B5EF4-FFF2-40B4-BE49-F238E27FC236}">
                <a16:creationId xmlns:a16="http://schemas.microsoft.com/office/drawing/2014/main" id="{BFA84690-38A8-4B1E-A2A7-D7F29C77CA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214" y="5069034"/>
            <a:ext cx="1042075" cy="846253"/>
          </a:xfrm>
          <a:prstGeom prst="rect">
            <a:avLst/>
          </a:prstGeom>
        </p:spPr>
      </p:pic>
      <p:pic>
        <p:nvPicPr>
          <p:cNvPr id="14" name="Picture 13">
            <a:extLst>
              <a:ext uri="{FF2B5EF4-FFF2-40B4-BE49-F238E27FC236}">
                <a16:creationId xmlns:a16="http://schemas.microsoft.com/office/drawing/2014/main" id="{4701175B-2D30-4019-950E-87EB19023C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900" y="6896408"/>
            <a:ext cx="1042075" cy="846253"/>
          </a:xfrm>
          <a:prstGeom prst="rect">
            <a:avLst/>
          </a:prstGeom>
        </p:spPr>
      </p:pic>
      <p:sp>
        <p:nvSpPr>
          <p:cNvPr id="17" name="Title 6">
            <a:extLst>
              <a:ext uri="{FF2B5EF4-FFF2-40B4-BE49-F238E27FC236}">
                <a16:creationId xmlns:a16="http://schemas.microsoft.com/office/drawing/2014/main" id="{19B292DD-F1EC-4D97-91D6-DFCB75D44B72}"/>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8" name="Picture 17">
            <a:extLst>
              <a:ext uri="{FF2B5EF4-FFF2-40B4-BE49-F238E27FC236}">
                <a16:creationId xmlns:a16="http://schemas.microsoft.com/office/drawing/2014/main" id="{F97CC08A-207F-4A6E-A04C-C24D0FFBC539}"/>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234854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D3057A-088E-46DC-96EB-2740AF551475}"/>
              </a:ext>
            </a:extLst>
          </p:cNvPr>
          <p:cNvSpPr>
            <a:spLocks noGrp="1"/>
          </p:cNvSpPr>
          <p:nvPr>
            <p:ph type="sldNum" sz="quarter" idx="12"/>
          </p:nvPr>
        </p:nvSpPr>
        <p:spPr/>
        <p:txBody>
          <a:bodyPr/>
          <a:lstStyle/>
          <a:p>
            <a:fld id="{B6F15528-21DE-4FAA-801E-634DDDAF4B2B}" type="slidenum">
              <a:rPr lang="en-US" smtClean="0"/>
              <a:pPr/>
              <a:t>5</a:t>
            </a:fld>
            <a:endParaRPr lang="en-US" dirty="0"/>
          </a:p>
        </p:txBody>
      </p:sp>
      <p:graphicFrame>
        <p:nvGraphicFramePr>
          <p:cNvPr id="17" name="Table 20">
            <a:extLst>
              <a:ext uri="{FF2B5EF4-FFF2-40B4-BE49-F238E27FC236}">
                <a16:creationId xmlns:a16="http://schemas.microsoft.com/office/drawing/2014/main" id="{1F2B795C-5F91-40E9-AF25-311752420C85}"/>
              </a:ext>
            </a:extLst>
          </p:cNvPr>
          <p:cNvGraphicFramePr>
            <a:graphicFrameLocks noGrp="1"/>
          </p:cNvGraphicFramePr>
          <p:nvPr>
            <p:extLst>
              <p:ext uri="{D42A27DB-BD31-4B8C-83A1-F6EECF244321}">
                <p14:modId xmlns:p14="http://schemas.microsoft.com/office/powerpoint/2010/main" val="1655830465"/>
              </p:ext>
            </p:extLst>
          </p:nvPr>
        </p:nvGraphicFramePr>
        <p:xfrm>
          <a:off x="512952" y="1074798"/>
          <a:ext cx="11201403" cy="7503579"/>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7696201">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NHIỆT TRUNG THẾ TRONG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3C-185..240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70..240 mm2</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Phù hợp cho lắp đặt trong nhà với 1 tán cho từng pha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 với đầu cốt siết ốc 3M™ LSB</a:t>
                      </a:r>
                    </a:p>
                    <a:p>
                      <a:pPr fontAlgn="base"/>
                      <a:r>
                        <a:rPr lang="vi-VN" sz="1000" b="0" i="0" kern="1200" dirty="0">
                          <a:solidFill>
                            <a:schemeClr val="dk1"/>
                          </a:solidFill>
                          <a:effectLst/>
                          <a:latin typeface="+mj-lt"/>
                          <a:ea typeface="+mn-ea"/>
                          <a:cs typeface="+mn-cs"/>
                        </a:rPr>
                        <a:t>Đầu cáp 3M™ Co Nhiệt Trung Thế đi kèm với đầu cốt siết ốc 3M™ LSB phù hợp cho tất cả các loại cáp trung thế có màn chắn băng đồng hay sợi đồng, có giáp hay không giáp, đơn lõi hay ba lõi với cách điện polymer có lõi dẫn Nhôm hay Đồng.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 Mỗi bộ đầu cáp đi kèm với ba đầu cốt siết ốc cơ học 3MTM L-SB làm bằng hợp kim nhôm có dải áp dụng rộng và có thể lắp đặt trên cả cáp có lõi dẫn Nhôm hay Đồng với chỉ cờ lê hoặc đầu vặn ốc của cờ lê lực.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3C-185..240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70..240 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8</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3x1C-70..120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Phù hợp cho lắp đặt trong nhà với 1 tán cho từng pha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 với đầu cốt siết ốc 3M™ LSB</a:t>
                      </a:r>
                    </a:p>
                    <a:p>
                      <a:pPr fontAlgn="base"/>
                      <a:r>
                        <a:rPr lang="vi-VN" sz="1000" b="0" i="0" kern="1200" dirty="0">
                          <a:solidFill>
                            <a:schemeClr val="dk1"/>
                          </a:solidFill>
                          <a:effectLst/>
                          <a:latin typeface="+mj-lt"/>
                          <a:ea typeface="+mn-ea"/>
                          <a:cs typeface="+mn-cs"/>
                        </a:rPr>
                        <a:t>Đầu cáp 3M™ Co Nhiệt Trung Thế đi kèm với đầu cốt siết ốc 3M™ LSB phù hợp cho tất cả các loại cáp trung thế có màn chắn băng đồng hay sợi đồng, có giáp hay không giáp, đơn lõi hay ba lõi với cách điện polymer có lõi dẫn Nhôm hay Đồng.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 Mỗi bộ đầu cáp đi kèm với ba đầu cốt siết ốc cơ học 3MTM L-SB làm bằng hợp kim nhôm có dải áp dụng rộng và có thể lắp đặt trên cả cáp có lõi dẫn Nhôm hay Đồng với chỉ cờ lê hoặc đầu vặn ốc của cờ lê lực.</a:t>
                      </a:r>
                    </a:p>
                  </a:txBody>
                  <a:tcPr anchor="ctr"/>
                </a:tc>
                <a:extLst>
                  <a:ext uri="{0D108BD9-81ED-4DB2-BD59-A6C34878D82A}">
                    <a16:rowId xmlns:a16="http://schemas.microsoft.com/office/drawing/2014/main" val="3828892827"/>
                  </a:ext>
                </a:extLst>
              </a:tr>
              <a:tr h="1219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3x1C-70..120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9</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3x1C-35..50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Phù hợp cho lắp đặt trong nhà với 1 tán cho từng pha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 với đầu cốt siết ốc 3M™ LSB</a:t>
                      </a:r>
                    </a:p>
                    <a:p>
                      <a:pPr fontAlgn="base"/>
                      <a:r>
                        <a:rPr lang="vi-VN" sz="1000" b="0" i="0" kern="1200" dirty="0">
                          <a:solidFill>
                            <a:schemeClr val="dk1"/>
                          </a:solidFill>
                          <a:effectLst/>
                          <a:latin typeface="+mj-lt"/>
                          <a:ea typeface="+mn-ea"/>
                          <a:cs typeface="+mn-cs"/>
                        </a:rPr>
                        <a:t>Đầu cáp 3M™ Co Nhiệt Trung Thế đi kèm với đầu cốt siết ốc 3M™ LSB phù hợp cho tất cả các loại cáp trung thế có màn chắn băng đồng hay sợi đồng, có giáp hay không giáp, đơn lõi hay ba lõi với cách điện polymer có lõi dẫn Nhôm hay Đồng.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 Mỗi bộ đầu cáp đi kèm với ba đầu cốt siết ốc cơ học 3MTM L-SB làm bằng hợp kim nhôm có dải áp dụng rộng và có thể lắp đặt trên cả cáp có lõi dẫn Nhôm hay Đồng với chỉ cờ lê hoặc đầu vặn ốc của cờ lê lực.</a:t>
                      </a:r>
                    </a:p>
                  </a:txBody>
                  <a:tcPr anchor="ctr"/>
                </a:tc>
                <a:extLst>
                  <a:ext uri="{0D108BD9-81ED-4DB2-BD59-A6C34878D82A}">
                    <a16:rowId xmlns:a16="http://schemas.microsoft.com/office/drawing/2014/main" val="2810395345"/>
                  </a:ext>
                </a:extLst>
              </a:tr>
              <a:tr h="1144737">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3x1C-35..50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8" name="Picture 17">
            <a:extLst>
              <a:ext uri="{FF2B5EF4-FFF2-40B4-BE49-F238E27FC236}">
                <a16:creationId xmlns:a16="http://schemas.microsoft.com/office/drawing/2014/main" id="{8EB6ECFE-BA05-441A-80CE-713DBBA380C5}"/>
              </a:ext>
            </a:extLst>
          </p:cNvPr>
          <p:cNvPicPr>
            <a:picLocks noChangeAspect="1"/>
          </p:cNvPicPr>
          <p:nvPr/>
        </p:nvPicPr>
        <p:blipFill>
          <a:blip r:embed="rId2"/>
          <a:stretch>
            <a:fillRect/>
          </a:stretch>
        </p:blipFill>
        <p:spPr>
          <a:xfrm>
            <a:off x="1046355" y="1462587"/>
            <a:ext cx="996848" cy="1008784"/>
          </a:xfrm>
          <a:prstGeom prst="rect">
            <a:avLst/>
          </a:prstGeom>
        </p:spPr>
      </p:pic>
      <p:pic>
        <p:nvPicPr>
          <p:cNvPr id="20" name="Picture 19">
            <a:extLst>
              <a:ext uri="{FF2B5EF4-FFF2-40B4-BE49-F238E27FC236}">
                <a16:creationId xmlns:a16="http://schemas.microsoft.com/office/drawing/2014/main" id="{8A8DA3B0-0516-4E71-A611-BBE90DB1C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729" y="3884421"/>
            <a:ext cx="996848" cy="1008784"/>
          </a:xfrm>
          <a:prstGeom prst="rect">
            <a:avLst/>
          </a:prstGeom>
        </p:spPr>
      </p:pic>
      <p:pic>
        <p:nvPicPr>
          <p:cNvPr id="21" name="Picture 20">
            <a:extLst>
              <a:ext uri="{FF2B5EF4-FFF2-40B4-BE49-F238E27FC236}">
                <a16:creationId xmlns:a16="http://schemas.microsoft.com/office/drawing/2014/main" id="{2FFFD0E6-5C7D-4307-9C21-CF8E76EEAD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728" y="6307141"/>
            <a:ext cx="996848" cy="1008784"/>
          </a:xfrm>
          <a:prstGeom prst="rect">
            <a:avLst/>
          </a:prstGeom>
        </p:spPr>
      </p:pic>
      <p:sp>
        <p:nvSpPr>
          <p:cNvPr id="10" name="Title 6">
            <a:extLst>
              <a:ext uri="{FF2B5EF4-FFF2-40B4-BE49-F238E27FC236}">
                <a16:creationId xmlns:a16="http://schemas.microsoft.com/office/drawing/2014/main" id="{3ADA3835-BB51-45DD-A6B9-8D33A5C31F79}"/>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1" name="Picture 10">
            <a:extLst>
              <a:ext uri="{FF2B5EF4-FFF2-40B4-BE49-F238E27FC236}">
                <a16:creationId xmlns:a16="http://schemas.microsoft.com/office/drawing/2014/main" id="{7AEB52A6-1DD0-4176-8C32-E810D9CBF6C3}"/>
              </a:ext>
            </a:extLst>
          </p:cNvPr>
          <p:cNvPicPr>
            <a:picLocks noChangeAspect="1"/>
          </p:cNvPicPr>
          <p:nvPr/>
        </p:nvPicPr>
        <p:blipFill>
          <a:blip r:embed="rId4"/>
          <a:stretch>
            <a:fillRect/>
          </a:stretch>
        </p:blipFill>
        <p:spPr>
          <a:xfrm>
            <a:off x="0" y="0"/>
            <a:ext cx="1219200" cy="810567"/>
          </a:xfrm>
          <a:prstGeom prst="rect">
            <a:avLst/>
          </a:prstGeom>
        </p:spPr>
      </p:pic>
    </p:spTree>
    <p:extLst>
      <p:ext uri="{BB962C8B-B14F-4D97-AF65-F5344CB8AC3E}">
        <p14:creationId xmlns:p14="http://schemas.microsoft.com/office/powerpoint/2010/main" val="2452982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61E2BE-9D5B-4E64-AF3E-EEF95C856E21}"/>
              </a:ext>
            </a:extLst>
          </p:cNvPr>
          <p:cNvSpPr>
            <a:spLocks noGrp="1"/>
          </p:cNvSpPr>
          <p:nvPr>
            <p:ph type="sldNum" sz="quarter" idx="12"/>
          </p:nvPr>
        </p:nvSpPr>
        <p:spPr/>
        <p:txBody>
          <a:bodyPr/>
          <a:lstStyle/>
          <a:p>
            <a:fld id="{B6F15528-21DE-4FAA-801E-634DDDAF4B2B}" type="slidenum">
              <a:rPr lang="en-US" smtClean="0"/>
              <a:pPr/>
              <a:t>50</a:t>
            </a:fld>
            <a:endParaRPr lang="en-US" dirty="0"/>
          </a:p>
        </p:txBody>
      </p:sp>
      <p:graphicFrame>
        <p:nvGraphicFramePr>
          <p:cNvPr id="7" name="Table 20">
            <a:extLst>
              <a:ext uri="{FF2B5EF4-FFF2-40B4-BE49-F238E27FC236}">
                <a16:creationId xmlns:a16="http://schemas.microsoft.com/office/drawing/2014/main" id="{329F44B4-7138-4D55-9ED0-CC9AFFAD92F0}"/>
              </a:ext>
            </a:extLst>
          </p:cNvPr>
          <p:cNvGraphicFramePr>
            <a:graphicFrameLocks noGrp="1"/>
          </p:cNvGraphicFramePr>
          <p:nvPr>
            <p:extLst>
              <p:ext uri="{D42A27DB-BD31-4B8C-83A1-F6EECF244321}">
                <p14:modId xmlns:p14="http://schemas.microsoft.com/office/powerpoint/2010/main" val="424943833"/>
              </p:ext>
            </p:extLst>
          </p:nvPr>
        </p:nvGraphicFramePr>
        <p:xfrm>
          <a:off x="381826" y="963120"/>
          <a:ext cx="11428347" cy="7690939"/>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6">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HỘP NỐI CÁP TRUNG THẾ  QUẤN BĂNG ĐỔ RESIN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954859">
                <a:tc rowSpan="2">
                  <a:txBody>
                    <a:bodyPr/>
                    <a:lstStyle/>
                    <a:p>
                      <a:pPr algn="ctr"/>
                      <a:r>
                        <a:rPr lang="en-US" sz="1000" dirty="0">
                          <a:latin typeface="Times New Roman" panose="02020603050405020304" pitchFamily="18" charset="0"/>
                          <a:cs typeface="Times New Roman" panose="02020603050405020304" pitchFamily="18" charset="0"/>
                        </a:rPr>
                        <a:t>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24KV VN-5B 93-A 630-AL/1</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VN-5B 93-A 630-AL/1</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975360">
                <a:tc rowSpan="2">
                  <a:txBody>
                    <a:bodyPr/>
                    <a:lstStyle/>
                    <a:p>
                      <a:pPr algn="ctr"/>
                      <a:r>
                        <a:rPr lang="en-US" sz="1000" dirty="0">
                          <a:latin typeface="Times New Roman" panose="02020603050405020304" pitchFamily="18" charset="0"/>
                          <a:cs typeface="Times New Roman" panose="02020603050405020304" pitchFamily="18" charset="0"/>
                        </a:rPr>
                        <a:t>6</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VN-5B, 93-A 95-CU-Al/3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828892827"/>
                  </a:ext>
                </a:extLst>
              </a:tr>
              <a:tr h="7620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VN-5B, 93-A 95-CU-Al/3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978905">
                <a:tc rowSpan="2">
                  <a:txBody>
                    <a:bodyPr/>
                    <a:lstStyle/>
                    <a:p>
                      <a:pPr algn="ctr"/>
                      <a:r>
                        <a:rPr lang="en-US" sz="1000" dirty="0">
                          <a:latin typeface="Times New Roman" panose="02020603050405020304" pitchFamily="18" charset="0"/>
                          <a:cs typeface="Times New Roman" panose="02020603050405020304" pitchFamily="18" charset="0"/>
                        </a:rPr>
                        <a:t>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VN-5B, 93-A 150-CU-Al/3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2810395345"/>
                  </a:ext>
                </a:extLst>
              </a:tr>
              <a:tr h="83465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VN-5B, 93-A 150-CU-Al/3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971815">
                <a:tc rowSpan="2">
                  <a:txBody>
                    <a:bodyPr/>
                    <a:lstStyle/>
                    <a:p>
                      <a:pPr algn="ctr"/>
                      <a:r>
                        <a:rPr lang="en-US" sz="1000" dirty="0">
                          <a:latin typeface="Times New Roman" panose="02020603050405020304" pitchFamily="18" charset="0"/>
                          <a:cs typeface="Times New Roman" panose="02020603050405020304" pitchFamily="18" charset="0"/>
                        </a:rPr>
                        <a:t>8</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VN-5B, 93-A 50-CU-Al/3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916757991"/>
                  </a:ext>
                </a:extLst>
              </a:tr>
              <a:tr h="838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VN-5B, 93-A 50-CU-Al/3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34889819"/>
                  </a:ext>
                </a:extLst>
              </a:tr>
            </a:tbl>
          </a:graphicData>
        </a:graphic>
      </p:graphicFrame>
      <p:pic>
        <p:nvPicPr>
          <p:cNvPr id="8" name="Picture 7">
            <a:extLst>
              <a:ext uri="{FF2B5EF4-FFF2-40B4-BE49-F238E27FC236}">
                <a16:creationId xmlns:a16="http://schemas.microsoft.com/office/drawing/2014/main" id="{8840E8C0-9049-440F-ADCC-704A70E2DF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911" y="1406910"/>
            <a:ext cx="1042075" cy="846253"/>
          </a:xfrm>
          <a:prstGeom prst="rect">
            <a:avLst/>
          </a:prstGeom>
        </p:spPr>
      </p:pic>
      <p:pic>
        <p:nvPicPr>
          <p:cNvPr id="10" name="Picture 9">
            <a:extLst>
              <a:ext uri="{FF2B5EF4-FFF2-40B4-BE49-F238E27FC236}">
                <a16:creationId xmlns:a16="http://schemas.microsoft.com/office/drawing/2014/main" id="{51E6886B-A60D-42D9-9869-CE7C0F42F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911" y="3235710"/>
            <a:ext cx="1042075" cy="846253"/>
          </a:xfrm>
          <a:prstGeom prst="rect">
            <a:avLst/>
          </a:prstGeom>
        </p:spPr>
      </p:pic>
      <p:pic>
        <p:nvPicPr>
          <p:cNvPr id="11" name="Picture 10">
            <a:extLst>
              <a:ext uri="{FF2B5EF4-FFF2-40B4-BE49-F238E27FC236}">
                <a16:creationId xmlns:a16="http://schemas.microsoft.com/office/drawing/2014/main" id="{1220A822-204F-4359-B9C8-AA4795D047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901" y="5064510"/>
            <a:ext cx="1042075" cy="846253"/>
          </a:xfrm>
          <a:prstGeom prst="rect">
            <a:avLst/>
          </a:prstGeom>
        </p:spPr>
      </p:pic>
      <p:pic>
        <p:nvPicPr>
          <p:cNvPr id="12" name="Picture 11">
            <a:extLst>
              <a:ext uri="{FF2B5EF4-FFF2-40B4-BE49-F238E27FC236}">
                <a16:creationId xmlns:a16="http://schemas.microsoft.com/office/drawing/2014/main" id="{9A1CD5C2-C5F3-49F5-9400-98BCEAC9F2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336" y="6883371"/>
            <a:ext cx="1042075" cy="846253"/>
          </a:xfrm>
          <a:prstGeom prst="rect">
            <a:avLst/>
          </a:prstGeom>
        </p:spPr>
      </p:pic>
      <p:sp>
        <p:nvSpPr>
          <p:cNvPr id="17" name="Title 6">
            <a:extLst>
              <a:ext uri="{FF2B5EF4-FFF2-40B4-BE49-F238E27FC236}">
                <a16:creationId xmlns:a16="http://schemas.microsoft.com/office/drawing/2014/main" id="{1ED30529-F1B7-498C-8078-95BBC0860298}"/>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8" name="Picture 17">
            <a:extLst>
              <a:ext uri="{FF2B5EF4-FFF2-40B4-BE49-F238E27FC236}">
                <a16:creationId xmlns:a16="http://schemas.microsoft.com/office/drawing/2014/main" id="{83264A7F-CACA-46CC-AC41-1939BDAE50A7}"/>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4179744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B54E25-A79C-4F10-B1B8-0A73A794F447}"/>
              </a:ext>
            </a:extLst>
          </p:cNvPr>
          <p:cNvSpPr>
            <a:spLocks noGrp="1"/>
          </p:cNvSpPr>
          <p:nvPr>
            <p:ph type="sldNum" sz="quarter" idx="12"/>
          </p:nvPr>
        </p:nvSpPr>
        <p:spPr/>
        <p:txBody>
          <a:bodyPr/>
          <a:lstStyle/>
          <a:p>
            <a:fld id="{B6F15528-21DE-4FAA-801E-634DDDAF4B2B}" type="slidenum">
              <a:rPr lang="en-US" smtClean="0"/>
              <a:pPr/>
              <a:t>51</a:t>
            </a:fld>
            <a:endParaRPr lang="en-US" dirty="0"/>
          </a:p>
        </p:txBody>
      </p:sp>
      <p:graphicFrame>
        <p:nvGraphicFramePr>
          <p:cNvPr id="9" name="Table 20">
            <a:extLst>
              <a:ext uri="{FF2B5EF4-FFF2-40B4-BE49-F238E27FC236}">
                <a16:creationId xmlns:a16="http://schemas.microsoft.com/office/drawing/2014/main" id="{4EBCBCFE-98DF-46F5-A485-38D61942A74F}"/>
              </a:ext>
            </a:extLst>
          </p:cNvPr>
          <p:cNvGraphicFramePr>
            <a:graphicFrameLocks noGrp="1"/>
          </p:cNvGraphicFramePr>
          <p:nvPr>
            <p:extLst>
              <p:ext uri="{D42A27DB-BD31-4B8C-83A1-F6EECF244321}">
                <p14:modId xmlns:p14="http://schemas.microsoft.com/office/powerpoint/2010/main" val="1475920503"/>
              </p:ext>
            </p:extLst>
          </p:nvPr>
        </p:nvGraphicFramePr>
        <p:xfrm>
          <a:off x="381826" y="951969"/>
          <a:ext cx="11428347" cy="7690939"/>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6">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HỘP NỐI CÁP TRUNG THẾ  QUẤN BĂNG ĐỔ RESIN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954859">
                <a:tc rowSpan="2">
                  <a:txBody>
                    <a:bodyPr/>
                    <a:lstStyle/>
                    <a:p>
                      <a:pPr algn="ctr"/>
                      <a:r>
                        <a:rPr lang="en-US" sz="1000" dirty="0">
                          <a:latin typeface="Times New Roman" panose="02020603050405020304" pitchFamily="18" charset="0"/>
                          <a:cs typeface="Times New Roman" panose="02020603050405020304" pitchFamily="18" charset="0"/>
                        </a:rPr>
                        <a:t>9</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VN-5B, 93-A 120-CU-Al/3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VN-5B, 93-A 120-CU-Al/3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975360">
                <a:tc rowSpan="2">
                  <a:txBody>
                    <a:bodyPr/>
                    <a:lstStyle/>
                    <a:p>
                      <a:pPr algn="ctr"/>
                      <a:r>
                        <a:rPr lang="en-US" sz="1000" dirty="0">
                          <a:latin typeface="Times New Roman" panose="02020603050405020304" pitchFamily="18" charset="0"/>
                          <a:cs typeface="Times New Roman" panose="02020603050405020304" pitchFamily="18" charset="0"/>
                        </a:rPr>
                        <a:t>10</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VN-5B, 93-A 240-CU-Al/3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828892827"/>
                  </a:ext>
                </a:extLst>
              </a:tr>
              <a:tr h="7620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VN-5B, 93-A 95-CU-Al/3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978905">
                <a:tc rowSpan="2">
                  <a:txBody>
                    <a:bodyPr/>
                    <a:lstStyle/>
                    <a:p>
                      <a:pPr algn="ctr"/>
                      <a:r>
                        <a:rPr lang="en-US" sz="1000" dirty="0">
                          <a:latin typeface="Times New Roman" panose="02020603050405020304" pitchFamily="18" charset="0"/>
                          <a:cs typeface="Times New Roman" panose="02020603050405020304" pitchFamily="18" charset="0"/>
                        </a:rPr>
                        <a:t>11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VN-5B, 93-A 70-CU-Al/3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2810395345"/>
                  </a:ext>
                </a:extLst>
              </a:tr>
              <a:tr h="83465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VN-5B, 93-A 70-CU-Al/3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971815">
                <a:tc rowSpan="2">
                  <a:txBody>
                    <a:bodyPr/>
                    <a:lstStyle/>
                    <a:p>
                      <a:pPr algn="ctr"/>
                      <a:r>
                        <a:rPr lang="en-US" sz="1000" dirty="0">
                          <a:latin typeface="Times New Roman" panose="02020603050405020304" pitchFamily="18" charset="0"/>
                          <a:cs typeface="Times New Roman" panose="02020603050405020304" pitchFamily="18" charset="0"/>
                        </a:rPr>
                        <a:t>12</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VN-5B, 93-A 400-CU-Al/3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916757991"/>
                  </a:ext>
                </a:extLst>
              </a:tr>
              <a:tr h="838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VN-5B, 93-A 50-CU-Al/3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34889819"/>
                  </a:ext>
                </a:extLst>
              </a:tr>
            </a:tbl>
          </a:graphicData>
        </a:graphic>
      </p:graphicFrame>
      <p:pic>
        <p:nvPicPr>
          <p:cNvPr id="10" name="Picture 9">
            <a:extLst>
              <a:ext uri="{FF2B5EF4-FFF2-40B4-BE49-F238E27FC236}">
                <a16:creationId xmlns:a16="http://schemas.microsoft.com/office/drawing/2014/main" id="{B5E4D3F1-B37C-41AD-9245-804660D57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760" y="1395759"/>
            <a:ext cx="1042075" cy="846253"/>
          </a:xfrm>
          <a:prstGeom prst="rect">
            <a:avLst/>
          </a:prstGeom>
        </p:spPr>
      </p:pic>
      <p:pic>
        <p:nvPicPr>
          <p:cNvPr id="11" name="Picture 10">
            <a:extLst>
              <a:ext uri="{FF2B5EF4-FFF2-40B4-BE49-F238E27FC236}">
                <a16:creationId xmlns:a16="http://schemas.microsoft.com/office/drawing/2014/main" id="{5EF4F4E5-2901-44A0-9BD4-BAB36CC80B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7" y="3224559"/>
            <a:ext cx="1042075" cy="846253"/>
          </a:xfrm>
          <a:prstGeom prst="rect">
            <a:avLst/>
          </a:prstGeom>
        </p:spPr>
      </p:pic>
      <p:pic>
        <p:nvPicPr>
          <p:cNvPr id="12" name="Picture 11">
            <a:extLst>
              <a:ext uri="{FF2B5EF4-FFF2-40B4-BE49-F238E27FC236}">
                <a16:creationId xmlns:a16="http://schemas.microsoft.com/office/drawing/2014/main" id="{0596D062-AC90-4C4B-84DC-3F296E6C68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7" y="5053359"/>
            <a:ext cx="1042075" cy="846253"/>
          </a:xfrm>
          <a:prstGeom prst="rect">
            <a:avLst/>
          </a:prstGeom>
        </p:spPr>
      </p:pic>
      <p:pic>
        <p:nvPicPr>
          <p:cNvPr id="13" name="Picture 12">
            <a:extLst>
              <a:ext uri="{FF2B5EF4-FFF2-40B4-BE49-F238E27FC236}">
                <a16:creationId xmlns:a16="http://schemas.microsoft.com/office/drawing/2014/main" id="{011BF661-FD2E-4B60-AC38-9890FDF91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7" y="6882159"/>
            <a:ext cx="1042075" cy="846253"/>
          </a:xfrm>
          <a:prstGeom prst="rect">
            <a:avLst/>
          </a:prstGeom>
        </p:spPr>
      </p:pic>
      <p:sp>
        <p:nvSpPr>
          <p:cNvPr id="16" name="Title 6">
            <a:extLst>
              <a:ext uri="{FF2B5EF4-FFF2-40B4-BE49-F238E27FC236}">
                <a16:creationId xmlns:a16="http://schemas.microsoft.com/office/drawing/2014/main" id="{D7E1DFE6-F456-49A7-A694-EC01C364D59D}"/>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7" name="Picture 16">
            <a:extLst>
              <a:ext uri="{FF2B5EF4-FFF2-40B4-BE49-F238E27FC236}">
                <a16:creationId xmlns:a16="http://schemas.microsoft.com/office/drawing/2014/main" id="{D0CA1C71-E5E3-48D0-9AA2-8A69E44D1326}"/>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717628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1162B6-7720-4DF5-8799-562811C1F3EA}"/>
              </a:ext>
            </a:extLst>
          </p:cNvPr>
          <p:cNvSpPr>
            <a:spLocks noGrp="1"/>
          </p:cNvSpPr>
          <p:nvPr>
            <p:ph type="sldNum" sz="quarter" idx="12"/>
          </p:nvPr>
        </p:nvSpPr>
        <p:spPr/>
        <p:txBody>
          <a:bodyPr/>
          <a:lstStyle/>
          <a:p>
            <a:fld id="{B6F15528-21DE-4FAA-801E-634DDDAF4B2B}" type="slidenum">
              <a:rPr lang="en-US" smtClean="0"/>
              <a:pPr/>
              <a:t>52</a:t>
            </a:fld>
            <a:endParaRPr lang="en-US" dirty="0"/>
          </a:p>
        </p:txBody>
      </p:sp>
      <p:graphicFrame>
        <p:nvGraphicFramePr>
          <p:cNvPr id="9" name="Table 20">
            <a:extLst>
              <a:ext uri="{FF2B5EF4-FFF2-40B4-BE49-F238E27FC236}">
                <a16:creationId xmlns:a16="http://schemas.microsoft.com/office/drawing/2014/main" id="{7359B1EC-E418-4157-9E8D-2CE49D6C998D}"/>
              </a:ext>
            </a:extLst>
          </p:cNvPr>
          <p:cNvGraphicFramePr>
            <a:graphicFrameLocks noGrp="1"/>
          </p:cNvGraphicFramePr>
          <p:nvPr>
            <p:extLst>
              <p:ext uri="{D42A27DB-BD31-4B8C-83A1-F6EECF244321}">
                <p14:modId xmlns:p14="http://schemas.microsoft.com/office/powerpoint/2010/main" val="2263101562"/>
              </p:ext>
            </p:extLst>
          </p:nvPr>
        </p:nvGraphicFramePr>
        <p:xfrm>
          <a:off x="381826" y="951969"/>
          <a:ext cx="11428347" cy="7690939"/>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6">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HỘP NỐI CÁP TRUNG THẾ  QUẤN BĂNG ĐỔ RESIN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954859">
                <a:tc rowSpan="2">
                  <a:txBody>
                    <a:bodyPr/>
                    <a:lstStyle/>
                    <a:p>
                      <a:pPr algn="ctr"/>
                      <a:r>
                        <a:rPr lang="en-US" sz="1000" dirty="0">
                          <a:latin typeface="Times New Roman" panose="02020603050405020304" pitchFamily="18" charset="0"/>
                          <a:cs typeface="Times New Roman" panose="02020603050405020304" pitchFamily="18" charset="0"/>
                        </a:rPr>
                        <a:t>13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VN-5B, 93-A 300-CU-Al/3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VN-5B, 93-A 300-CU-Al/3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975360">
                <a:tc rowSpan="2">
                  <a:txBody>
                    <a:bodyPr/>
                    <a:lstStyle/>
                    <a:p>
                      <a:pPr algn="ctr"/>
                      <a:r>
                        <a:rPr lang="en-US" sz="1000" dirty="0">
                          <a:latin typeface="Times New Roman" panose="02020603050405020304" pitchFamily="18" charset="0"/>
                          <a:cs typeface="Times New Roman" panose="02020603050405020304" pitchFamily="18" charset="0"/>
                        </a:rPr>
                        <a:t>14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VN-5B, 93-A 185-CU-Al/3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828892827"/>
                  </a:ext>
                </a:extLst>
              </a:tr>
              <a:tr h="7620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VN-5B, 93-A 185-CU-Al/3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978905">
                <a:tc rowSpan="2">
                  <a:txBody>
                    <a:bodyPr/>
                    <a:lstStyle/>
                    <a:p>
                      <a:pPr algn="ctr"/>
                      <a:r>
                        <a:rPr lang="en-US" sz="1000" dirty="0">
                          <a:latin typeface="Times New Roman" panose="02020603050405020304" pitchFamily="18" charset="0"/>
                          <a:cs typeface="Times New Roman" panose="02020603050405020304" pitchFamily="18" charset="0"/>
                        </a:rPr>
                        <a:t>15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24KV VN-5B 93-A 300-Cu/3</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2810395345"/>
                  </a:ext>
                </a:extLst>
              </a:tr>
              <a:tr h="83465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VN-5B 93-A 300-Cu/3</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971815">
                <a:tc rowSpan="2">
                  <a:txBody>
                    <a:bodyPr/>
                    <a:lstStyle/>
                    <a:p>
                      <a:pPr algn="ctr"/>
                      <a:r>
                        <a:rPr lang="en-US" sz="1000" dirty="0">
                          <a:latin typeface="Times New Roman" panose="02020603050405020304" pitchFamily="18" charset="0"/>
                          <a:cs typeface="Times New Roman" panose="02020603050405020304" pitchFamily="18" charset="0"/>
                        </a:rPr>
                        <a:t>16</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24KV VN-5B 93-A 50..70-Cu/3</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916757991"/>
                  </a:ext>
                </a:extLst>
              </a:tr>
              <a:tr h="838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VN-5B 93-A 50..70-Cu/3</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34889819"/>
                  </a:ext>
                </a:extLst>
              </a:tr>
            </a:tbl>
          </a:graphicData>
        </a:graphic>
      </p:graphicFrame>
      <p:pic>
        <p:nvPicPr>
          <p:cNvPr id="10" name="Picture 9">
            <a:extLst>
              <a:ext uri="{FF2B5EF4-FFF2-40B4-BE49-F238E27FC236}">
                <a16:creationId xmlns:a16="http://schemas.microsoft.com/office/drawing/2014/main" id="{022E7DAF-8DDB-4361-832E-285403CA92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1415637"/>
            <a:ext cx="1042075" cy="846253"/>
          </a:xfrm>
          <a:prstGeom prst="rect">
            <a:avLst/>
          </a:prstGeom>
        </p:spPr>
      </p:pic>
      <p:pic>
        <p:nvPicPr>
          <p:cNvPr id="11" name="Picture 10">
            <a:extLst>
              <a:ext uri="{FF2B5EF4-FFF2-40B4-BE49-F238E27FC236}">
                <a16:creationId xmlns:a16="http://schemas.microsoft.com/office/drawing/2014/main" id="{D366C73D-F038-46E3-B82B-5EF4F8E258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3224559"/>
            <a:ext cx="1042075" cy="846253"/>
          </a:xfrm>
          <a:prstGeom prst="rect">
            <a:avLst/>
          </a:prstGeom>
        </p:spPr>
      </p:pic>
      <p:pic>
        <p:nvPicPr>
          <p:cNvPr id="12" name="Picture 11">
            <a:extLst>
              <a:ext uri="{FF2B5EF4-FFF2-40B4-BE49-F238E27FC236}">
                <a16:creationId xmlns:a16="http://schemas.microsoft.com/office/drawing/2014/main" id="{A3719545-9B48-4FFE-9E03-28FE78EAC8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5053359"/>
            <a:ext cx="1042075" cy="846253"/>
          </a:xfrm>
          <a:prstGeom prst="rect">
            <a:avLst/>
          </a:prstGeom>
        </p:spPr>
      </p:pic>
      <p:pic>
        <p:nvPicPr>
          <p:cNvPr id="13" name="Picture 12">
            <a:extLst>
              <a:ext uri="{FF2B5EF4-FFF2-40B4-BE49-F238E27FC236}">
                <a16:creationId xmlns:a16="http://schemas.microsoft.com/office/drawing/2014/main" id="{AFAB9414-4B50-42DE-84FC-971D4FEC98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951" y="6884576"/>
            <a:ext cx="1042075" cy="846253"/>
          </a:xfrm>
          <a:prstGeom prst="rect">
            <a:avLst/>
          </a:prstGeom>
        </p:spPr>
      </p:pic>
      <p:sp>
        <p:nvSpPr>
          <p:cNvPr id="16" name="Title 6">
            <a:extLst>
              <a:ext uri="{FF2B5EF4-FFF2-40B4-BE49-F238E27FC236}">
                <a16:creationId xmlns:a16="http://schemas.microsoft.com/office/drawing/2014/main" id="{5B1AE120-BCF9-4B34-9F07-12A04E6B2360}"/>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7" name="Picture 16">
            <a:extLst>
              <a:ext uri="{FF2B5EF4-FFF2-40B4-BE49-F238E27FC236}">
                <a16:creationId xmlns:a16="http://schemas.microsoft.com/office/drawing/2014/main" id="{0A2B4B19-08A7-4DA2-97B3-2962A4018006}"/>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203425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F81F73-68F3-4E80-A778-DA48AA03358E}"/>
              </a:ext>
            </a:extLst>
          </p:cNvPr>
          <p:cNvSpPr>
            <a:spLocks noGrp="1"/>
          </p:cNvSpPr>
          <p:nvPr>
            <p:ph type="sldNum" sz="quarter" idx="12"/>
          </p:nvPr>
        </p:nvSpPr>
        <p:spPr/>
        <p:txBody>
          <a:bodyPr/>
          <a:lstStyle/>
          <a:p>
            <a:fld id="{B6F15528-21DE-4FAA-801E-634DDDAF4B2B}" type="slidenum">
              <a:rPr lang="en-US" smtClean="0"/>
              <a:pPr/>
              <a:t>53</a:t>
            </a:fld>
            <a:endParaRPr lang="en-US" dirty="0"/>
          </a:p>
        </p:txBody>
      </p:sp>
      <p:graphicFrame>
        <p:nvGraphicFramePr>
          <p:cNvPr id="9" name="Table 20">
            <a:extLst>
              <a:ext uri="{FF2B5EF4-FFF2-40B4-BE49-F238E27FC236}">
                <a16:creationId xmlns:a16="http://schemas.microsoft.com/office/drawing/2014/main" id="{42C61085-1122-4557-9B58-921C7EB944CA}"/>
              </a:ext>
            </a:extLst>
          </p:cNvPr>
          <p:cNvGraphicFramePr>
            <a:graphicFrameLocks noGrp="1"/>
          </p:cNvGraphicFramePr>
          <p:nvPr>
            <p:extLst>
              <p:ext uri="{D42A27DB-BD31-4B8C-83A1-F6EECF244321}">
                <p14:modId xmlns:p14="http://schemas.microsoft.com/office/powerpoint/2010/main" val="3290279929"/>
              </p:ext>
            </p:extLst>
          </p:nvPr>
        </p:nvGraphicFramePr>
        <p:xfrm>
          <a:off x="381826" y="951969"/>
          <a:ext cx="11428347" cy="7690939"/>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6">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HỘP NỐI CÁP TRUNG THẾ  QUẤN BĂNG ĐỔ RESIN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954859">
                <a:tc rowSpan="2">
                  <a:txBody>
                    <a:bodyPr/>
                    <a:lstStyle/>
                    <a:p>
                      <a:pPr algn="ctr"/>
                      <a:r>
                        <a:rPr lang="en-US" sz="1000" dirty="0">
                          <a:latin typeface="Times New Roman" panose="02020603050405020304" pitchFamily="18" charset="0"/>
                          <a:cs typeface="Times New Roman" panose="02020603050405020304" pitchFamily="18" charset="0"/>
                        </a:rPr>
                        <a:t>17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24KV VN-5B 93-A 400-Cu/3</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VN-5B 93-A 400-Cu/3</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975360">
                <a:tc rowSpan="2">
                  <a:txBody>
                    <a:bodyPr/>
                    <a:lstStyle/>
                    <a:p>
                      <a:pPr algn="ctr"/>
                      <a:r>
                        <a:rPr lang="en-US" sz="1000" dirty="0">
                          <a:latin typeface="Times New Roman" panose="02020603050405020304" pitchFamily="18" charset="0"/>
                          <a:cs typeface="Times New Roman" panose="02020603050405020304" pitchFamily="18" charset="0"/>
                        </a:rPr>
                        <a:t>18</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24KV VN-5B 93-A 240-Cu/3</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828892827"/>
                  </a:ext>
                </a:extLst>
              </a:tr>
              <a:tr h="7620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VN-5B 93-A 240-Cu/3</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978905">
                <a:tc rowSpan="2">
                  <a:txBody>
                    <a:bodyPr/>
                    <a:lstStyle/>
                    <a:p>
                      <a:pPr algn="ctr"/>
                      <a:r>
                        <a:rPr lang="en-US" sz="1000" dirty="0">
                          <a:latin typeface="Times New Roman" panose="02020603050405020304" pitchFamily="18" charset="0"/>
                          <a:cs typeface="Times New Roman" panose="02020603050405020304" pitchFamily="18" charset="0"/>
                        </a:rPr>
                        <a:t>19</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24KV VN-5B 93-A 120-Cu/3</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2810395345"/>
                  </a:ext>
                </a:extLst>
              </a:tr>
              <a:tr h="83465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VN-5B 93-A 120-Cu/3</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971815">
                <a:tc rowSpan="2">
                  <a:txBody>
                    <a:bodyPr/>
                    <a:lstStyle/>
                    <a:p>
                      <a:pPr algn="ctr"/>
                      <a:r>
                        <a:rPr lang="en-US" sz="1000" dirty="0">
                          <a:latin typeface="Times New Roman" panose="02020603050405020304" pitchFamily="18" charset="0"/>
                          <a:cs typeface="Times New Roman" panose="02020603050405020304" pitchFamily="18" charset="0"/>
                        </a:rPr>
                        <a:t>20</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24KV VN-5B 93-A 95-Cu/3</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916757991"/>
                  </a:ext>
                </a:extLst>
              </a:tr>
              <a:tr h="838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24KV VN-5B 93-A 95-Cu/3</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34889819"/>
                  </a:ext>
                </a:extLst>
              </a:tr>
            </a:tbl>
          </a:graphicData>
        </a:graphic>
      </p:graphicFrame>
      <p:pic>
        <p:nvPicPr>
          <p:cNvPr id="10" name="Picture 9">
            <a:extLst>
              <a:ext uri="{FF2B5EF4-FFF2-40B4-BE49-F238E27FC236}">
                <a16:creationId xmlns:a16="http://schemas.microsoft.com/office/drawing/2014/main" id="{503825CB-4440-48EE-A7DA-1D2C7793D1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1404486"/>
            <a:ext cx="1042075" cy="846253"/>
          </a:xfrm>
          <a:prstGeom prst="rect">
            <a:avLst/>
          </a:prstGeom>
        </p:spPr>
      </p:pic>
      <p:pic>
        <p:nvPicPr>
          <p:cNvPr id="11" name="Picture 10">
            <a:extLst>
              <a:ext uri="{FF2B5EF4-FFF2-40B4-BE49-F238E27FC236}">
                <a16:creationId xmlns:a16="http://schemas.microsoft.com/office/drawing/2014/main" id="{15D5AEC0-B10B-4E9C-AFD8-586685CAF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7" y="3213408"/>
            <a:ext cx="1042075" cy="846253"/>
          </a:xfrm>
          <a:prstGeom prst="rect">
            <a:avLst/>
          </a:prstGeom>
        </p:spPr>
      </p:pic>
      <p:pic>
        <p:nvPicPr>
          <p:cNvPr id="12" name="Picture 11">
            <a:extLst>
              <a:ext uri="{FF2B5EF4-FFF2-40B4-BE49-F238E27FC236}">
                <a16:creationId xmlns:a16="http://schemas.microsoft.com/office/drawing/2014/main" id="{038018C8-9147-42EB-B4C0-EED5B914D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7" y="5028060"/>
            <a:ext cx="1042075" cy="846253"/>
          </a:xfrm>
          <a:prstGeom prst="rect">
            <a:avLst/>
          </a:prstGeom>
        </p:spPr>
      </p:pic>
      <p:pic>
        <p:nvPicPr>
          <p:cNvPr id="13" name="Picture 12">
            <a:extLst>
              <a:ext uri="{FF2B5EF4-FFF2-40B4-BE49-F238E27FC236}">
                <a16:creationId xmlns:a16="http://schemas.microsoft.com/office/drawing/2014/main" id="{2DE515D8-0C20-452E-818A-6447BB81D4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7" y="6887255"/>
            <a:ext cx="1042075" cy="846253"/>
          </a:xfrm>
          <a:prstGeom prst="rect">
            <a:avLst/>
          </a:prstGeom>
        </p:spPr>
      </p:pic>
      <p:sp>
        <p:nvSpPr>
          <p:cNvPr id="14" name="Title 6">
            <a:extLst>
              <a:ext uri="{FF2B5EF4-FFF2-40B4-BE49-F238E27FC236}">
                <a16:creationId xmlns:a16="http://schemas.microsoft.com/office/drawing/2014/main" id="{6651BBE5-6D1D-4677-8DFA-1FE8525FC139}"/>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5" name="Picture 14">
            <a:extLst>
              <a:ext uri="{FF2B5EF4-FFF2-40B4-BE49-F238E27FC236}">
                <a16:creationId xmlns:a16="http://schemas.microsoft.com/office/drawing/2014/main" id="{60ACC710-6406-479C-8143-AA43FC041795}"/>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6064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08BAE0-D62E-400E-ACA8-27778279CA9C}"/>
              </a:ext>
            </a:extLst>
          </p:cNvPr>
          <p:cNvSpPr>
            <a:spLocks noGrp="1"/>
          </p:cNvSpPr>
          <p:nvPr>
            <p:ph type="sldNum" sz="quarter" idx="12"/>
          </p:nvPr>
        </p:nvSpPr>
        <p:spPr/>
        <p:txBody>
          <a:bodyPr/>
          <a:lstStyle/>
          <a:p>
            <a:fld id="{B6F15528-21DE-4FAA-801E-634DDDAF4B2B}" type="slidenum">
              <a:rPr lang="en-US" smtClean="0"/>
              <a:pPr/>
              <a:t>54</a:t>
            </a:fld>
            <a:endParaRPr lang="en-US" dirty="0"/>
          </a:p>
        </p:txBody>
      </p:sp>
      <p:graphicFrame>
        <p:nvGraphicFramePr>
          <p:cNvPr id="13" name="Table 20">
            <a:extLst>
              <a:ext uri="{FF2B5EF4-FFF2-40B4-BE49-F238E27FC236}">
                <a16:creationId xmlns:a16="http://schemas.microsoft.com/office/drawing/2014/main" id="{6DBDECC1-1D20-4BA0-811C-2672DC08A4F8}"/>
              </a:ext>
            </a:extLst>
          </p:cNvPr>
          <p:cNvGraphicFramePr>
            <a:graphicFrameLocks noGrp="1"/>
          </p:cNvGraphicFramePr>
          <p:nvPr>
            <p:extLst>
              <p:ext uri="{D42A27DB-BD31-4B8C-83A1-F6EECF244321}">
                <p14:modId xmlns:p14="http://schemas.microsoft.com/office/powerpoint/2010/main" val="2806734426"/>
              </p:ext>
            </p:extLst>
          </p:nvPr>
        </p:nvGraphicFramePr>
        <p:xfrm>
          <a:off x="381826" y="951969"/>
          <a:ext cx="11428347" cy="7690939"/>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6">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HỘP NỐI CÁP TRUNG THẾ  QUẤN BĂNG ĐỔ RESIN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954859">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VN-6B, 94-A 630-CU-Al/1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VN-6B, 94-A 630-CU-Al/1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975360">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VN-6B, 94-A 500-CU-Al/1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828892827"/>
                  </a:ext>
                </a:extLst>
              </a:tr>
              <a:tr h="7620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VN-6B, 94-A 500-CU-Al/1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978905">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36KV VN-6B 94-A 300-AL/1</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2810395345"/>
                  </a:ext>
                </a:extLst>
              </a:tr>
              <a:tr h="83465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VN-6B 94-A 300-AL/1</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971815">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36KV VN-6B 94-A 630-AL/1</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916757991"/>
                  </a:ext>
                </a:extLst>
              </a:tr>
              <a:tr h="838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VN-6B 94-A 630-AL/1</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34889819"/>
                  </a:ext>
                </a:extLst>
              </a:tr>
            </a:tbl>
          </a:graphicData>
        </a:graphic>
      </p:graphicFrame>
      <p:pic>
        <p:nvPicPr>
          <p:cNvPr id="14" name="Picture 13">
            <a:extLst>
              <a:ext uri="{FF2B5EF4-FFF2-40B4-BE49-F238E27FC236}">
                <a16:creationId xmlns:a16="http://schemas.microsoft.com/office/drawing/2014/main" id="{44E12C93-70B8-466B-8C82-8C08444E8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1415637"/>
            <a:ext cx="1042075" cy="846253"/>
          </a:xfrm>
          <a:prstGeom prst="rect">
            <a:avLst/>
          </a:prstGeom>
        </p:spPr>
      </p:pic>
      <p:pic>
        <p:nvPicPr>
          <p:cNvPr id="15" name="Picture 14">
            <a:extLst>
              <a:ext uri="{FF2B5EF4-FFF2-40B4-BE49-F238E27FC236}">
                <a16:creationId xmlns:a16="http://schemas.microsoft.com/office/drawing/2014/main" id="{00B34296-BDB1-4537-941C-DB960866E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3224559"/>
            <a:ext cx="1042075" cy="846253"/>
          </a:xfrm>
          <a:prstGeom prst="rect">
            <a:avLst/>
          </a:prstGeom>
        </p:spPr>
      </p:pic>
      <p:pic>
        <p:nvPicPr>
          <p:cNvPr id="16" name="Picture 15">
            <a:extLst>
              <a:ext uri="{FF2B5EF4-FFF2-40B4-BE49-F238E27FC236}">
                <a16:creationId xmlns:a16="http://schemas.microsoft.com/office/drawing/2014/main" id="{CA102E40-698D-4B33-8563-E565D12DDC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325" y="5053359"/>
            <a:ext cx="1042075" cy="846253"/>
          </a:xfrm>
          <a:prstGeom prst="rect">
            <a:avLst/>
          </a:prstGeom>
        </p:spPr>
      </p:pic>
      <p:pic>
        <p:nvPicPr>
          <p:cNvPr id="17" name="Picture 16">
            <a:extLst>
              <a:ext uri="{FF2B5EF4-FFF2-40B4-BE49-F238E27FC236}">
                <a16:creationId xmlns:a16="http://schemas.microsoft.com/office/drawing/2014/main" id="{BA00C2D0-930D-4591-B34A-54551C54F2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325" y="6892098"/>
            <a:ext cx="1042075" cy="846253"/>
          </a:xfrm>
          <a:prstGeom prst="rect">
            <a:avLst/>
          </a:prstGeom>
        </p:spPr>
      </p:pic>
      <p:sp>
        <p:nvSpPr>
          <p:cNvPr id="11" name="Title 6">
            <a:extLst>
              <a:ext uri="{FF2B5EF4-FFF2-40B4-BE49-F238E27FC236}">
                <a16:creationId xmlns:a16="http://schemas.microsoft.com/office/drawing/2014/main" id="{90A78DBE-6D2E-4583-87E9-5D697BD3B820}"/>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2" name="Picture 11">
            <a:extLst>
              <a:ext uri="{FF2B5EF4-FFF2-40B4-BE49-F238E27FC236}">
                <a16:creationId xmlns:a16="http://schemas.microsoft.com/office/drawing/2014/main" id="{6B3FB74F-C141-447B-A311-31822C3C5D77}"/>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763299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623717-48E7-4FEB-B9BB-D4D00FF04127}"/>
              </a:ext>
            </a:extLst>
          </p:cNvPr>
          <p:cNvSpPr>
            <a:spLocks noGrp="1"/>
          </p:cNvSpPr>
          <p:nvPr>
            <p:ph type="sldNum" sz="quarter" idx="12"/>
          </p:nvPr>
        </p:nvSpPr>
        <p:spPr/>
        <p:txBody>
          <a:bodyPr/>
          <a:lstStyle/>
          <a:p>
            <a:fld id="{B6F15528-21DE-4FAA-801E-634DDDAF4B2B}" type="slidenum">
              <a:rPr lang="en-US" smtClean="0"/>
              <a:pPr/>
              <a:t>55</a:t>
            </a:fld>
            <a:endParaRPr lang="en-US" dirty="0"/>
          </a:p>
        </p:txBody>
      </p:sp>
      <p:graphicFrame>
        <p:nvGraphicFramePr>
          <p:cNvPr id="9" name="Table 20">
            <a:extLst>
              <a:ext uri="{FF2B5EF4-FFF2-40B4-BE49-F238E27FC236}">
                <a16:creationId xmlns:a16="http://schemas.microsoft.com/office/drawing/2014/main" id="{8759DE6B-E69E-4BC9-B0A3-AE5FF94C2D18}"/>
              </a:ext>
            </a:extLst>
          </p:cNvPr>
          <p:cNvGraphicFramePr>
            <a:graphicFrameLocks noGrp="1"/>
          </p:cNvGraphicFramePr>
          <p:nvPr>
            <p:extLst>
              <p:ext uri="{D42A27DB-BD31-4B8C-83A1-F6EECF244321}">
                <p14:modId xmlns:p14="http://schemas.microsoft.com/office/powerpoint/2010/main" val="3812586609"/>
              </p:ext>
            </p:extLst>
          </p:nvPr>
        </p:nvGraphicFramePr>
        <p:xfrm>
          <a:off x="381826" y="951969"/>
          <a:ext cx="11428347" cy="7690939"/>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6">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HỘP NỐI CÁP TRUNG THẾ  QUẤN BĂNG ĐỔ RESIN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954859">
                <a:tc rowSpan="2">
                  <a:txBody>
                    <a:bodyPr/>
                    <a:lstStyle/>
                    <a:p>
                      <a:pPr algn="ctr"/>
                      <a:r>
                        <a:rPr lang="en-US" sz="1000" dirty="0">
                          <a:latin typeface="Times New Roman" panose="02020603050405020304" pitchFamily="18" charset="0"/>
                          <a:cs typeface="Times New Roman" panose="02020603050405020304" pitchFamily="18" charset="0"/>
                        </a:rPr>
                        <a:t>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36KV VN-6B 94-A 500-AL/1</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VN-6B 94-A 500-AL/1</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975360">
                <a:tc rowSpan="2">
                  <a:txBody>
                    <a:bodyPr/>
                    <a:lstStyle/>
                    <a:p>
                      <a:pPr algn="ctr"/>
                      <a:r>
                        <a:rPr lang="en-US" sz="1000" dirty="0">
                          <a:latin typeface="Times New Roman" panose="02020603050405020304" pitchFamily="18" charset="0"/>
                          <a:cs typeface="Times New Roman" panose="02020603050405020304" pitchFamily="18" charset="0"/>
                        </a:rPr>
                        <a:t>6</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VN-6B, 94-A 70-CU-Al/3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828892827"/>
                  </a:ext>
                </a:extLst>
              </a:tr>
              <a:tr h="7620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VN-6B, 94-A 70-CU-Al/3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978905">
                <a:tc rowSpan="2">
                  <a:txBody>
                    <a:bodyPr/>
                    <a:lstStyle/>
                    <a:p>
                      <a:pPr algn="ctr"/>
                      <a:r>
                        <a:rPr lang="en-US" sz="1000" dirty="0">
                          <a:latin typeface="Times New Roman" panose="02020603050405020304" pitchFamily="18" charset="0"/>
                          <a:cs typeface="Times New Roman" panose="02020603050405020304" pitchFamily="18" charset="0"/>
                        </a:rPr>
                        <a:t>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VN-6B, 94-A 185-CU-Al/3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2810395345"/>
                  </a:ext>
                </a:extLst>
              </a:tr>
              <a:tr h="83465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VN-6B, 94-A 185-CU-Al/3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971815">
                <a:tc rowSpan="2">
                  <a:txBody>
                    <a:bodyPr/>
                    <a:lstStyle/>
                    <a:p>
                      <a:pPr algn="ctr"/>
                      <a:r>
                        <a:rPr lang="en-US" sz="1000" dirty="0">
                          <a:latin typeface="Times New Roman" panose="02020603050405020304" pitchFamily="18" charset="0"/>
                          <a:cs typeface="Times New Roman" panose="02020603050405020304" pitchFamily="18" charset="0"/>
                        </a:rPr>
                        <a:t>8</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VN-6B, 94-A 300-CU-Al/3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916757991"/>
                  </a:ext>
                </a:extLst>
              </a:tr>
              <a:tr h="838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VN-6B 94-A 630-AL/1</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34889819"/>
                  </a:ext>
                </a:extLst>
              </a:tr>
            </a:tbl>
          </a:graphicData>
        </a:graphic>
      </p:graphicFrame>
      <p:pic>
        <p:nvPicPr>
          <p:cNvPr id="10" name="Picture 9">
            <a:extLst>
              <a:ext uri="{FF2B5EF4-FFF2-40B4-BE49-F238E27FC236}">
                <a16:creationId xmlns:a16="http://schemas.microsoft.com/office/drawing/2014/main" id="{908358DC-BD65-465A-86C1-E3BF24D41B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487" y="1415637"/>
            <a:ext cx="1042075" cy="846253"/>
          </a:xfrm>
          <a:prstGeom prst="rect">
            <a:avLst/>
          </a:prstGeom>
        </p:spPr>
      </p:pic>
      <p:pic>
        <p:nvPicPr>
          <p:cNvPr id="11" name="Picture 10">
            <a:extLst>
              <a:ext uri="{FF2B5EF4-FFF2-40B4-BE49-F238E27FC236}">
                <a16:creationId xmlns:a16="http://schemas.microsoft.com/office/drawing/2014/main" id="{40B5D707-011B-40C1-ACEC-D57EF7B7FD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487" y="3224559"/>
            <a:ext cx="1042075" cy="846253"/>
          </a:xfrm>
          <a:prstGeom prst="rect">
            <a:avLst/>
          </a:prstGeom>
        </p:spPr>
      </p:pic>
      <p:pic>
        <p:nvPicPr>
          <p:cNvPr id="12" name="Picture 11">
            <a:extLst>
              <a:ext uri="{FF2B5EF4-FFF2-40B4-BE49-F238E27FC236}">
                <a16:creationId xmlns:a16="http://schemas.microsoft.com/office/drawing/2014/main" id="{EC0135A2-C482-440C-A16B-EEA6BB26D2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678" y="5053359"/>
            <a:ext cx="1042075" cy="846253"/>
          </a:xfrm>
          <a:prstGeom prst="rect">
            <a:avLst/>
          </a:prstGeom>
        </p:spPr>
      </p:pic>
      <p:pic>
        <p:nvPicPr>
          <p:cNvPr id="13" name="Picture 12">
            <a:extLst>
              <a:ext uri="{FF2B5EF4-FFF2-40B4-BE49-F238E27FC236}">
                <a16:creationId xmlns:a16="http://schemas.microsoft.com/office/drawing/2014/main" id="{CC17FFEB-7F9A-4FF7-BB4C-CEF3291955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678" y="6892098"/>
            <a:ext cx="1042075" cy="846253"/>
          </a:xfrm>
          <a:prstGeom prst="rect">
            <a:avLst/>
          </a:prstGeom>
        </p:spPr>
      </p:pic>
      <p:sp>
        <p:nvSpPr>
          <p:cNvPr id="14" name="Title 6">
            <a:extLst>
              <a:ext uri="{FF2B5EF4-FFF2-40B4-BE49-F238E27FC236}">
                <a16:creationId xmlns:a16="http://schemas.microsoft.com/office/drawing/2014/main" id="{4A06A62B-E180-4AD3-B750-ADA110760E1A}"/>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5" name="Picture 14">
            <a:extLst>
              <a:ext uri="{FF2B5EF4-FFF2-40B4-BE49-F238E27FC236}">
                <a16:creationId xmlns:a16="http://schemas.microsoft.com/office/drawing/2014/main" id="{FDBA6C14-7F41-4712-9084-A6C468FD6A36}"/>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875351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8C4888-7952-4701-84D1-ECA0EF78500A}"/>
              </a:ext>
            </a:extLst>
          </p:cNvPr>
          <p:cNvSpPr>
            <a:spLocks noGrp="1"/>
          </p:cNvSpPr>
          <p:nvPr>
            <p:ph type="sldNum" sz="quarter" idx="12"/>
          </p:nvPr>
        </p:nvSpPr>
        <p:spPr/>
        <p:txBody>
          <a:bodyPr/>
          <a:lstStyle/>
          <a:p>
            <a:fld id="{B6F15528-21DE-4FAA-801E-634DDDAF4B2B}" type="slidenum">
              <a:rPr lang="en-US" smtClean="0"/>
              <a:pPr/>
              <a:t>56</a:t>
            </a:fld>
            <a:endParaRPr lang="en-US" dirty="0"/>
          </a:p>
        </p:txBody>
      </p:sp>
      <p:graphicFrame>
        <p:nvGraphicFramePr>
          <p:cNvPr id="9" name="Table 20">
            <a:extLst>
              <a:ext uri="{FF2B5EF4-FFF2-40B4-BE49-F238E27FC236}">
                <a16:creationId xmlns:a16="http://schemas.microsoft.com/office/drawing/2014/main" id="{4902FAFB-DF65-4AD1-BD5E-EFD2DBC5144C}"/>
              </a:ext>
            </a:extLst>
          </p:cNvPr>
          <p:cNvGraphicFramePr>
            <a:graphicFrameLocks noGrp="1"/>
          </p:cNvGraphicFramePr>
          <p:nvPr>
            <p:extLst>
              <p:ext uri="{D42A27DB-BD31-4B8C-83A1-F6EECF244321}">
                <p14:modId xmlns:p14="http://schemas.microsoft.com/office/powerpoint/2010/main" val="1173942384"/>
              </p:ext>
            </p:extLst>
          </p:nvPr>
        </p:nvGraphicFramePr>
        <p:xfrm>
          <a:off x="381826" y="940818"/>
          <a:ext cx="11428347" cy="7690939"/>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6">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HỘP NỐI CÁP TRUNG THẾ  QUẤN BĂNG ĐỔ RESIN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954859">
                <a:tc rowSpan="2">
                  <a:txBody>
                    <a:bodyPr/>
                    <a:lstStyle/>
                    <a:p>
                      <a:pPr algn="ctr"/>
                      <a:r>
                        <a:rPr lang="en-US" sz="1000" dirty="0">
                          <a:latin typeface="Times New Roman" panose="02020603050405020304" pitchFamily="18" charset="0"/>
                          <a:cs typeface="Times New Roman" panose="02020603050405020304" pitchFamily="18" charset="0"/>
                        </a:rPr>
                        <a:t>9</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VN-6B, 94-A 150-CU-Al/3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VN-6B, 94-A 150-CU-Al/3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975360">
                <a:tc rowSpan="2">
                  <a:txBody>
                    <a:bodyPr/>
                    <a:lstStyle/>
                    <a:p>
                      <a:pPr algn="ctr"/>
                      <a:r>
                        <a:rPr lang="en-US" sz="1000" dirty="0">
                          <a:latin typeface="Times New Roman" panose="02020603050405020304" pitchFamily="18" charset="0"/>
                          <a:cs typeface="Times New Roman" panose="02020603050405020304" pitchFamily="18" charset="0"/>
                        </a:rPr>
                        <a:t>10</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VN-6B, 94-A 50-CU-Al/3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828892827"/>
                  </a:ext>
                </a:extLst>
              </a:tr>
              <a:tr h="7620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VN-6B, 94-A 50-CU-Al/3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978905">
                <a:tc rowSpan="2">
                  <a:txBody>
                    <a:bodyPr/>
                    <a:lstStyle/>
                    <a:p>
                      <a:pPr algn="ctr"/>
                      <a:r>
                        <a:rPr lang="en-US" sz="1000" dirty="0">
                          <a:latin typeface="Times New Roman" panose="02020603050405020304" pitchFamily="18" charset="0"/>
                          <a:cs typeface="Times New Roman" panose="02020603050405020304" pitchFamily="18" charset="0"/>
                        </a:rPr>
                        <a:t>11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VN-6B, 94-A 95-CU-Al/3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2810395345"/>
                  </a:ext>
                </a:extLst>
              </a:tr>
              <a:tr h="83465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VN-6B, 94-A 95-CU-Al/3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971815">
                <a:tc rowSpan="2">
                  <a:txBody>
                    <a:bodyPr/>
                    <a:lstStyle/>
                    <a:p>
                      <a:pPr algn="ctr"/>
                      <a:r>
                        <a:rPr lang="en-US" sz="1000" dirty="0">
                          <a:latin typeface="Times New Roman" panose="02020603050405020304" pitchFamily="18" charset="0"/>
                          <a:cs typeface="Times New Roman" panose="02020603050405020304" pitchFamily="18" charset="0"/>
                        </a:rPr>
                        <a:t>12</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VN-6B, 94-A 240-CU-Al/3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916757991"/>
                  </a:ext>
                </a:extLst>
              </a:tr>
              <a:tr h="838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VN-6B, 94-A 240-CU-Al/3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34889819"/>
                  </a:ext>
                </a:extLst>
              </a:tr>
            </a:tbl>
          </a:graphicData>
        </a:graphic>
      </p:graphicFrame>
      <p:pic>
        <p:nvPicPr>
          <p:cNvPr id="10" name="Picture 9">
            <a:extLst>
              <a:ext uri="{FF2B5EF4-FFF2-40B4-BE49-F238E27FC236}">
                <a16:creationId xmlns:a16="http://schemas.microsoft.com/office/drawing/2014/main" id="{1C066097-5640-4901-9E94-FBCA9476E3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1404486"/>
            <a:ext cx="1042075" cy="846253"/>
          </a:xfrm>
          <a:prstGeom prst="rect">
            <a:avLst/>
          </a:prstGeom>
        </p:spPr>
      </p:pic>
      <p:pic>
        <p:nvPicPr>
          <p:cNvPr id="11" name="Picture 10">
            <a:extLst>
              <a:ext uri="{FF2B5EF4-FFF2-40B4-BE49-F238E27FC236}">
                <a16:creationId xmlns:a16="http://schemas.microsoft.com/office/drawing/2014/main" id="{7F6064A3-CA9C-41E3-86D3-BB53051F3A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3213408"/>
            <a:ext cx="1042075" cy="846253"/>
          </a:xfrm>
          <a:prstGeom prst="rect">
            <a:avLst/>
          </a:prstGeom>
        </p:spPr>
      </p:pic>
      <p:pic>
        <p:nvPicPr>
          <p:cNvPr id="12" name="Picture 11">
            <a:extLst>
              <a:ext uri="{FF2B5EF4-FFF2-40B4-BE49-F238E27FC236}">
                <a16:creationId xmlns:a16="http://schemas.microsoft.com/office/drawing/2014/main" id="{654B19BD-0AAB-4B0E-8BC3-EDC4C9B986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325" y="5042208"/>
            <a:ext cx="1042075" cy="846253"/>
          </a:xfrm>
          <a:prstGeom prst="rect">
            <a:avLst/>
          </a:prstGeom>
        </p:spPr>
      </p:pic>
      <p:pic>
        <p:nvPicPr>
          <p:cNvPr id="13" name="Picture 12">
            <a:extLst>
              <a:ext uri="{FF2B5EF4-FFF2-40B4-BE49-F238E27FC236}">
                <a16:creationId xmlns:a16="http://schemas.microsoft.com/office/drawing/2014/main" id="{2EB8125F-E7F0-403D-A64B-C09D502B5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325" y="6871008"/>
            <a:ext cx="1042075" cy="846253"/>
          </a:xfrm>
          <a:prstGeom prst="rect">
            <a:avLst/>
          </a:prstGeom>
        </p:spPr>
      </p:pic>
      <p:sp>
        <p:nvSpPr>
          <p:cNvPr id="14" name="Title 6">
            <a:extLst>
              <a:ext uri="{FF2B5EF4-FFF2-40B4-BE49-F238E27FC236}">
                <a16:creationId xmlns:a16="http://schemas.microsoft.com/office/drawing/2014/main" id="{D6E79B22-3A49-4A52-9F51-50EEC16E859E}"/>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5" name="Picture 14">
            <a:extLst>
              <a:ext uri="{FF2B5EF4-FFF2-40B4-BE49-F238E27FC236}">
                <a16:creationId xmlns:a16="http://schemas.microsoft.com/office/drawing/2014/main" id="{AD7F3177-002A-46F4-BD57-61375523772C}"/>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3343148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662581-BADD-4A11-8DDC-9502CD658C7A}"/>
              </a:ext>
            </a:extLst>
          </p:cNvPr>
          <p:cNvSpPr>
            <a:spLocks noGrp="1"/>
          </p:cNvSpPr>
          <p:nvPr>
            <p:ph type="sldNum" sz="quarter" idx="12"/>
          </p:nvPr>
        </p:nvSpPr>
        <p:spPr/>
        <p:txBody>
          <a:bodyPr/>
          <a:lstStyle/>
          <a:p>
            <a:fld id="{B6F15528-21DE-4FAA-801E-634DDDAF4B2B}" type="slidenum">
              <a:rPr lang="en-US" smtClean="0"/>
              <a:pPr/>
              <a:t>57</a:t>
            </a:fld>
            <a:endParaRPr lang="en-US" dirty="0"/>
          </a:p>
        </p:txBody>
      </p:sp>
      <p:graphicFrame>
        <p:nvGraphicFramePr>
          <p:cNvPr id="9" name="Table 20">
            <a:extLst>
              <a:ext uri="{FF2B5EF4-FFF2-40B4-BE49-F238E27FC236}">
                <a16:creationId xmlns:a16="http://schemas.microsoft.com/office/drawing/2014/main" id="{C4AF7B38-F64D-413D-9438-1414B083AE51}"/>
              </a:ext>
            </a:extLst>
          </p:cNvPr>
          <p:cNvGraphicFramePr>
            <a:graphicFrameLocks noGrp="1"/>
          </p:cNvGraphicFramePr>
          <p:nvPr>
            <p:extLst>
              <p:ext uri="{D42A27DB-BD31-4B8C-83A1-F6EECF244321}">
                <p14:modId xmlns:p14="http://schemas.microsoft.com/office/powerpoint/2010/main" val="3202019501"/>
              </p:ext>
            </p:extLst>
          </p:nvPr>
        </p:nvGraphicFramePr>
        <p:xfrm>
          <a:off x="381826" y="951969"/>
          <a:ext cx="11428347" cy="7690939"/>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6">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HỘP NỐI CÁP TRUNG THẾ  QUẤN BĂNG ĐỔ RESIN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954859">
                <a:tc rowSpan="2">
                  <a:txBody>
                    <a:bodyPr/>
                    <a:lstStyle/>
                    <a:p>
                      <a:pPr algn="ctr"/>
                      <a:r>
                        <a:rPr lang="en-US" sz="1000" dirty="0">
                          <a:latin typeface="Times New Roman" panose="02020603050405020304" pitchFamily="18" charset="0"/>
                          <a:cs typeface="Times New Roman" panose="02020603050405020304" pitchFamily="18" charset="0"/>
                        </a:rPr>
                        <a:t>13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VN-6B, 94-A 400-CU-Al/3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VN-6B, 94-A 400-CU-Al/3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975360">
                <a:tc rowSpan="2">
                  <a:txBody>
                    <a:bodyPr/>
                    <a:lstStyle/>
                    <a:p>
                      <a:pPr algn="ctr"/>
                      <a:r>
                        <a:rPr lang="en-US" sz="1000" dirty="0">
                          <a:latin typeface="Times New Roman" panose="02020603050405020304" pitchFamily="18" charset="0"/>
                          <a:cs typeface="Times New Roman" panose="02020603050405020304" pitchFamily="18" charset="0"/>
                        </a:rPr>
                        <a:t>14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VN-6B, 94-A 120-CU-Al/3 CSB</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828892827"/>
                  </a:ext>
                </a:extLst>
              </a:tr>
              <a:tr h="7620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VN-6B, 94-A 120-CU-Al/3 CSB</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978905">
                <a:tc rowSpan="2">
                  <a:txBody>
                    <a:bodyPr/>
                    <a:lstStyle/>
                    <a:p>
                      <a:pPr algn="ctr"/>
                      <a:r>
                        <a:rPr lang="en-US" sz="1000" dirty="0">
                          <a:latin typeface="Times New Roman" panose="02020603050405020304" pitchFamily="18" charset="0"/>
                          <a:cs typeface="Times New Roman" panose="02020603050405020304" pitchFamily="18" charset="0"/>
                        </a:rPr>
                        <a:t>15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36KV VN-6B 94-A 120-Cu/3</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2810395345"/>
                  </a:ext>
                </a:extLst>
              </a:tr>
              <a:tr h="83465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VN-6B 94-A 120-Cu/3</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971815">
                <a:tc rowSpan="2">
                  <a:txBody>
                    <a:bodyPr/>
                    <a:lstStyle/>
                    <a:p>
                      <a:pPr algn="ctr"/>
                      <a:r>
                        <a:rPr lang="en-US" sz="1000" dirty="0">
                          <a:latin typeface="Times New Roman" panose="02020603050405020304" pitchFamily="18" charset="0"/>
                          <a:cs typeface="Times New Roman" panose="02020603050405020304" pitchFamily="18" charset="0"/>
                        </a:rPr>
                        <a:t>16</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36KV VN-6B 94-A 185-Cu/3</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916757991"/>
                  </a:ext>
                </a:extLst>
              </a:tr>
              <a:tr h="838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VN-6B 94-A 185-Cu/3</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34889819"/>
                  </a:ext>
                </a:extLst>
              </a:tr>
            </a:tbl>
          </a:graphicData>
        </a:graphic>
      </p:graphicFrame>
      <p:pic>
        <p:nvPicPr>
          <p:cNvPr id="10" name="Picture 9">
            <a:extLst>
              <a:ext uri="{FF2B5EF4-FFF2-40B4-BE49-F238E27FC236}">
                <a16:creationId xmlns:a16="http://schemas.microsoft.com/office/drawing/2014/main" id="{D9984784-F5A3-4780-8BAB-144247B0C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1415637"/>
            <a:ext cx="1042075" cy="846253"/>
          </a:xfrm>
          <a:prstGeom prst="rect">
            <a:avLst/>
          </a:prstGeom>
        </p:spPr>
      </p:pic>
      <p:pic>
        <p:nvPicPr>
          <p:cNvPr id="11" name="Picture 10">
            <a:extLst>
              <a:ext uri="{FF2B5EF4-FFF2-40B4-BE49-F238E27FC236}">
                <a16:creationId xmlns:a16="http://schemas.microsoft.com/office/drawing/2014/main" id="{138460AC-BA5F-43BC-ABBB-C52F8833B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577" y="3224559"/>
            <a:ext cx="1042075" cy="846253"/>
          </a:xfrm>
          <a:prstGeom prst="rect">
            <a:avLst/>
          </a:prstGeom>
        </p:spPr>
      </p:pic>
      <p:pic>
        <p:nvPicPr>
          <p:cNvPr id="12" name="Picture 11">
            <a:extLst>
              <a:ext uri="{FF2B5EF4-FFF2-40B4-BE49-F238E27FC236}">
                <a16:creationId xmlns:a16="http://schemas.microsoft.com/office/drawing/2014/main" id="{C3810693-4D49-4E6A-AF91-48406A82BC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577" y="5054350"/>
            <a:ext cx="1042075" cy="846253"/>
          </a:xfrm>
          <a:prstGeom prst="rect">
            <a:avLst/>
          </a:prstGeom>
        </p:spPr>
      </p:pic>
      <p:pic>
        <p:nvPicPr>
          <p:cNvPr id="13" name="Picture 12">
            <a:extLst>
              <a:ext uri="{FF2B5EF4-FFF2-40B4-BE49-F238E27FC236}">
                <a16:creationId xmlns:a16="http://schemas.microsoft.com/office/drawing/2014/main" id="{47E661D7-08D1-4FF7-AA72-9C45F121B6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577" y="6888385"/>
            <a:ext cx="1042075" cy="846253"/>
          </a:xfrm>
          <a:prstGeom prst="rect">
            <a:avLst/>
          </a:prstGeom>
        </p:spPr>
      </p:pic>
      <p:sp>
        <p:nvSpPr>
          <p:cNvPr id="18" name="Title 6">
            <a:extLst>
              <a:ext uri="{FF2B5EF4-FFF2-40B4-BE49-F238E27FC236}">
                <a16:creationId xmlns:a16="http://schemas.microsoft.com/office/drawing/2014/main" id="{6304AEF3-D22F-4431-AC24-D8C79F4BF8D4}"/>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9" name="Picture 18">
            <a:extLst>
              <a:ext uri="{FF2B5EF4-FFF2-40B4-BE49-F238E27FC236}">
                <a16:creationId xmlns:a16="http://schemas.microsoft.com/office/drawing/2014/main" id="{515437F8-1629-47A9-9364-78AEA78683D1}"/>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007960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BB7BF5-A967-4459-B8D8-99C97F325C21}"/>
              </a:ext>
            </a:extLst>
          </p:cNvPr>
          <p:cNvSpPr>
            <a:spLocks noGrp="1"/>
          </p:cNvSpPr>
          <p:nvPr>
            <p:ph type="sldNum" sz="quarter" idx="12"/>
          </p:nvPr>
        </p:nvSpPr>
        <p:spPr/>
        <p:txBody>
          <a:bodyPr/>
          <a:lstStyle/>
          <a:p>
            <a:fld id="{B6F15528-21DE-4FAA-801E-634DDDAF4B2B}" type="slidenum">
              <a:rPr lang="en-US" smtClean="0"/>
              <a:pPr/>
              <a:t>58</a:t>
            </a:fld>
            <a:endParaRPr lang="en-US" dirty="0"/>
          </a:p>
        </p:txBody>
      </p:sp>
      <p:graphicFrame>
        <p:nvGraphicFramePr>
          <p:cNvPr id="7" name="Table 20">
            <a:extLst>
              <a:ext uri="{FF2B5EF4-FFF2-40B4-BE49-F238E27FC236}">
                <a16:creationId xmlns:a16="http://schemas.microsoft.com/office/drawing/2014/main" id="{5DE411FC-35E5-402B-8809-BBBF07F2F23C}"/>
              </a:ext>
            </a:extLst>
          </p:cNvPr>
          <p:cNvGraphicFramePr>
            <a:graphicFrameLocks noGrp="1"/>
          </p:cNvGraphicFramePr>
          <p:nvPr>
            <p:extLst>
              <p:ext uri="{D42A27DB-BD31-4B8C-83A1-F6EECF244321}">
                <p14:modId xmlns:p14="http://schemas.microsoft.com/office/powerpoint/2010/main" val="1403629422"/>
              </p:ext>
            </p:extLst>
          </p:nvPr>
        </p:nvGraphicFramePr>
        <p:xfrm>
          <a:off x="381826" y="951969"/>
          <a:ext cx="11428347" cy="7690939"/>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6">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HỘP NỐI CÁP TRUNG THẾ  QUẤN BĂNG ĐỔ RESIN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954859">
                <a:tc rowSpan="2">
                  <a:txBody>
                    <a:bodyPr/>
                    <a:lstStyle/>
                    <a:p>
                      <a:pPr algn="ctr"/>
                      <a:r>
                        <a:rPr lang="en-US" sz="1000" dirty="0">
                          <a:latin typeface="Times New Roman" panose="02020603050405020304" pitchFamily="18" charset="0"/>
                          <a:cs typeface="Times New Roman" panose="02020603050405020304" pitchFamily="18" charset="0"/>
                        </a:rPr>
                        <a:t>17</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36KV VN-6B 94-A 240-Cu/3</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VN-6B 94-A 240-Cu/3</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975360">
                <a:tc rowSpan="2">
                  <a:txBody>
                    <a:bodyPr/>
                    <a:lstStyle/>
                    <a:p>
                      <a:pPr algn="ctr"/>
                      <a:r>
                        <a:rPr lang="en-US" sz="1000" dirty="0">
                          <a:latin typeface="Times New Roman" panose="02020603050405020304" pitchFamily="18" charset="0"/>
                          <a:cs typeface="Times New Roman" panose="02020603050405020304" pitchFamily="18" charset="0"/>
                        </a:rPr>
                        <a:t>18</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36KV VN-6B 94-A 300-Cu/3</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828892827"/>
                  </a:ext>
                </a:extLst>
              </a:tr>
              <a:tr h="7620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VN-6B 94-A 300-Cu/3</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978905">
                <a:tc rowSpan="2">
                  <a:txBody>
                    <a:bodyPr/>
                    <a:lstStyle/>
                    <a:p>
                      <a:pPr algn="ctr"/>
                      <a:r>
                        <a:rPr lang="en-US" sz="1000" dirty="0">
                          <a:latin typeface="Times New Roman" panose="02020603050405020304" pitchFamily="18" charset="0"/>
                          <a:cs typeface="Times New Roman" panose="02020603050405020304" pitchFamily="18" charset="0"/>
                        </a:rPr>
                        <a:t>19</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36KV VN-6B 94-A 150-Cu/3</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2810395345"/>
                  </a:ext>
                </a:extLst>
              </a:tr>
              <a:tr h="834655">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VN-6B 94-A 150-Cu/3</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r h="971815">
                <a:tc rowSpan="2">
                  <a:txBody>
                    <a:bodyPr/>
                    <a:lstStyle/>
                    <a:p>
                      <a:pPr algn="ctr"/>
                      <a:r>
                        <a:rPr lang="en-US" sz="1000" dirty="0">
                          <a:latin typeface="Times New Roman" panose="02020603050405020304" pitchFamily="18" charset="0"/>
                          <a:cs typeface="Times New Roman" panose="02020603050405020304" pitchFamily="18" charset="0"/>
                        </a:rPr>
                        <a:t>20</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36KV VN-6B 94-A 70-Cu/3</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916757991"/>
                  </a:ext>
                </a:extLst>
              </a:tr>
              <a:tr h="838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VN-6B 94-A 70-Cu/3</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34889819"/>
                  </a:ext>
                </a:extLst>
              </a:tr>
            </a:tbl>
          </a:graphicData>
        </a:graphic>
      </p:graphicFrame>
      <p:pic>
        <p:nvPicPr>
          <p:cNvPr id="8" name="Picture 7">
            <a:extLst>
              <a:ext uri="{FF2B5EF4-FFF2-40B4-BE49-F238E27FC236}">
                <a16:creationId xmlns:a16="http://schemas.microsoft.com/office/drawing/2014/main" id="{0500F3E2-0C8C-4FD8-8CF4-19650690D1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1415637"/>
            <a:ext cx="1042075" cy="846253"/>
          </a:xfrm>
          <a:prstGeom prst="rect">
            <a:avLst/>
          </a:prstGeom>
        </p:spPr>
      </p:pic>
      <p:pic>
        <p:nvPicPr>
          <p:cNvPr id="9" name="Picture 8">
            <a:extLst>
              <a:ext uri="{FF2B5EF4-FFF2-40B4-BE49-F238E27FC236}">
                <a16:creationId xmlns:a16="http://schemas.microsoft.com/office/drawing/2014/main" id="{169CC315-30F4-4E3E-989A-3D5E543D61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3224559"/>
            <a:ext cx="1042075" cy="846253"/>
          </a:xfrm>
          <a:prstGeom prst="rect">
            <a:avLst/>
          </a:prstGeom>
        </p:spPr>
      </p:pic>
      <p:pic>
        <p:nvPicPr>
          <p:cNvPr id="10" name="Picture 9">
            <a:extLst>
              <a:ext uri="{FF2B5EF4-FFF2-40B4-BE49-F238E27FC236}">
                <a16:creationId xmlns:a16="http://schemas.microsoft.com/office/drawing/2014/main" id="{5D4F9BE4-3F28-4511-B9A3-8E7D542689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951" y="5063298"/>
            <a:ext cx="1042075" cy="846253"/>
          </a:xfrm>
          <a:prstGeom prst="rect">
            <a:avLst/>
          </a:prstGeom>
        </p:spPr>
      </p:pic>
      <p:pic>
        <p:nvPicPr>
          <p:cNvPr id="11" name="Picture 10">
            <a:extLst>
              <a:ext uri="{FF2B5EF4-FFF2-40B4-BE49-F238E27FC236}">
                <a16:creationId xmlns:a16="http://schemas.microsoft.com/office/drawing/2014/main" id="{CF327625-73E4-4599-86C2-5ADE29AA07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6892859"/>
            <a:ext cx="1042075" cy="846253"/>
          </a:xfrm>
          <a:prstGeom prst="rect">
            <a:avLst/>
          </a:prstGeom>
        </p:spPr>
      </p:pic>
      <p:sp>
        <p:nvSpPr>
          <p:cNvPr id="14" name="Title 6">
            <a:extLst>
              <a:ext uri="{FF2B5EF4-FFF2-40B4-BE49-F238E27FC236}">
                <a16:creationId xmlns:a16="http://schemas.microsoft.com/office/drawing/2014/main" id="{C67403FF-CEEB-45E1-85B7-796996138306}"/>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5" name="Picture 14">
            <a:extLst>
              <a:ext uri="{FF2B5EF4-FFF2-40B4-BE49-F238E27FC236}">
                <a16:creationId xmlns:a16="http://schemas.microsoft.com/office/drawing/2014/main" id="{B68ADD7D-7DD7-4581-9776-C9A4D14381FE}"/>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7442605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5C3AB2-9D6D-4D17-814B-1A3E52CC58CA}"/>
              </a:ext>
            </a:extLst>
          </p:cNvPr>
          <p:cNvSpPr>
            <a:spLocks noGrp="1"/>
          </p:cNvSpPr>
          <p:nvPr>
            <p:ph type="sldNum" sz="quarter" idx="12"/>
          </p:nvPr>
        </p:nvSpPr>
        <p:spPr/>
        <p:txBody>
          <a:bodyPr/>
          <a:lstStyle/>
          <a:p>
            <a:fld id="{B6F15528-21DE-4FAA-801E-634DDDAF4B2B}" type="slidenum">
              <a:rPr lang="en-US" smtClean="0"/>
              <a:pPr/>
              <a:t>59</a:t>
            </a:fld>
            <a:endParaRPr lang="en-US" dirty="0"/>
          </a:p>
        </p:txBody>
      </p:sp>
      <p:graphicFrame>
        <p:nvGraphicFramePr>
          <p:cNvPr id="9" name="Table 20">
            <a:extLst>
              <a:ext uri="{FF2B5EF4-FFF2-40B4-BE49-F238E27FC236}">
                <a16:creationId xmlns:a16="http://schemas.microsoft.com/office/drawing/2014/main" id="{66AEEA9C-00C2-442A-8721-B65AFF89B876}"/>
              </a:ext>
            </a:extLst>
          </p:cNvPr>
          <p:cNvGraphicFramePr>
            <a:graphicFrameLocks noGrp="1"/>
          </p:cNvGraphicFramePr>
          <p:nvPr>
            <p:extLst>
              <p:ext uri="{D42A27DB-BD31-4B8C-83A1-F6EECF244321}">
                <p14:modId xmlns:p14="http://schemas.microsoft.com/office/powerpoint/2010/main" val="3556528743"/>
              </p:ext>
            </p:extLst>
          </p:nvPr>
        </p:nvGraphicFramePr>
        <p:xfrm>
          <a:off x="381826" y="1253053"/>
          <a:ext cx="11428347" cy="4033339"/>
        </p:xfrm>
        <a:graphic>
          <a:graphicData uri="http://schemas.openxmlformats.org/drawingml/2006/table">
            <a:tbl>
              <a:tblPr firstRow="1" bandRow="1">
                <a:tableStyleId>{5C22544A-7EE6-4342-B048-85BDC9FD1C3A}</a:tableStyleId>
              </a:tblPr>
              <a:tblGrid>
                <a:gridCol w="457199">
                  <a:extLst>
                    <a:ext uri="{9D8B030D-6E8A-4147-A177-3AD203B41FA5}">
                      <a16:colId xmlns:a16="http://schemas.microsoft.com/office/drawing/2014/main" val="3590126698"/>
                    </a:ext>
                  </a:extLst>
                </a:gridCol>
                <a:gridCol w="1143002">
                  <a:extLst>
                    <a:ext uri="{9D8B030D-6E8A-4147-A177-3AD203B41FA5}">
                      <a16:colId xmlns:a16="http://schemas.microsoft.com/office/drawing/2014/main" val="2266291156"/>
                    </a:ext>
                  </a:extLst>
                </a:gridCol>
                <a:gridCol w="1903346">
                  <a:extLst>
                    <a:ext uri="{9D8B030D-6E8A-4147-A177-3AD203B41FA5}">
                      <a16:colId xmlns:a16="http://schemas.microsoft.com/office/drawing/2014/main" val="581032944"/>
                    </a:ext>
                  </a:extLst>
                </a:gridCol>
                <a:gridCol w="7924800">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1000" dirty="0">
                          <a:latin typeface="Times New Roman" panose="02020603050405020304" pitchFamily="18" charset="0"/>
                          <a:cs typeface="Times New Roman" panose="02020603050405020304" pitchFamily="18" charset="0"/>
                        </a:rPr>
                        <a:t>HỘP NỐI CÁP TRUNG THẾ  QUẤN BĂNG ĐỔ RESIN 36KV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954859">
                <a:tc rowSpan="2">
                  <a:txBody>
                    <a:bodyPr/>
                    <a:lstStyle/>
                    <a:p>
                      <a:pPr algn="ctr"/>
                      <a:r>
                        <a:rPr lang="en-US" sz="1000" dirty="0">
                          <a:latin typeface="Times New Roman" panose="02020603050405020304" pitchFamily="18" charset="0"/>
                          <a:cs typeface="Times New Roman" panose="02020603050405020304" pitchFamily="18" charset="0"/>
                        </a:rPr>
                        <a:t>21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36KV VN-6B 94-A 95-Cu/3</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VN-6B 94-A 95-Cu/3</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975360">
                <a:tc rowSpan="2">
                  <a:txBody>
                    <a:bodyPr/>
                    <a:lstStyle/>
                    <a:p>
                      <a:pPr algn="ctr"/>
                      <a:r>
                        <a:rPr lang="en-US" sz="1000" dirty="0">
                          <a:latin typeface="Times New Roman" panose="02020603050405020304" pitchFamily="18" charset="0"/>
                          <a:cs typeface="Times New Roman" panose="02020603050405020304" pitchFamily="18" charset="0"/>
                        </a:rPr>
                        <a:t>22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Nối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Quấn</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Đổ</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Resin 3M™, 36KV VN-6B 94-A 300-AL/3, 1 Kit</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Khuôn linh hoạt có thể được tạo ra bởi băng lưới độn cho tất cả các loại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Tối ưu việc lưu kho, một hộp nối có thể áp dụng cho các cỡ cáp nhỏ hơn</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Tái tạo từng lớp chức năng của cáp bằng các loại băng cao su cao cấp 3M™ Scotch® và băng 3M™ chuyên dụng tăng khả năng tùy chỉnh, phù hợp nhiều loại ống nối</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Keo resign polyurethane kỵ nước với độ cứng Shore D &gt; 50 tăng khả năng bảo vệ cơ học và chống nước xâm nhập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Lắp đặt nhanh chóng và sạch sẽ nhờ tích hợp vòi vào bịch resin không cần dụng cụ đặc biệt, hoặc súng bơm resin</a:t>
                      </a:r>
                    </a:p>
                    <a:p>
                      <a:pPr fontAlgn="base"/>
                      <a:r>
                        <a:rPr lang="vi-VN" sz="1000" b="0" i="0" kern="1200" dirty="0">
                          <a:solidFill>
                            <a:schemeClr val="dk1"/>
                          </a:solidFill>
                          <a:effectLst/>
                          <a:latin typeface="+mj-lt"/>
                          <a:ea typeface="+mn-ea"/>
                          <a:cs typeface="+mn-cs"/>
                        </a:rPr>
                        <a:t>Hộp nối cáp trung thế đổ keo resin sử dụng các loại băng cao cấp 3M™ Scotch® cao su cách điện và cao su bán dẫn, cùng với các loại băng 3M™ chuyên dụng khác để tái tạo lại các lớp chức năng của cáp ngầm trung thế và tái tạo lớp vỏ cáp bằng lớp keo resin cách điện cao cấp 3M™ Scotchcast™ 40, là hợp chất hai thành phần chất lượng cao được thiết kế cho mục đích chung là cách điện, chống ẩm và bảo vệ cơ học.</a:t>
                      </a:r>
                    </a:p>
                  </a:txBody>
                  <a:tcPr anchor="ctr"/>
                </a:tc>
                <a:extLst>
                  <a:ext uri="{0D108BD9-81ED-4DB2-BD59-A6C34878D82A}">
                    <a16:rowId xmlns:a16="http://schemas.microsoft.com/office/drawing/2014/main" val="3828892827"/>
                  </a:ext>
                </a:extLst>
              </a:tr>
              <a:tr h="7620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36KV VN-6B 94-A 300-AL/3, 1Kit</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bl>
          </a:graphicData>
        </a:graphic>
      </p:graphicFrame>
      <p:pic>
        <p:nvPicPr>
          <p:cNvPr id="10" name="Picture 9">
            <a:extLst>
              <a:ext uri="{FF2B5EF4-FFF2-40B4-BE49-F238E27FC236}">
                <a16:creationId xmlns:a16="http://schemas.microsoft.com/office/drawing/2014/main" id="{6B8D27C3-D04F-455D-AF31-D558808FBF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1716721"/>
            <a:ext cx="1042075" cy="846253"/>
          </a:xfrm>
          <a:prstGeom prst="rect">
            <a:avLst/>
          </a:prstGeom>
        </p:spPr>
      </p:pic>
      <p:pic>
        <p:nvPicPr>
          <p:cNvPr id="11" name="Picture 10">
            <a:extLst>
              <a:ext uri="{FF2B5EF4-FFF2-40B4-BE49-F238E27FC236}">
                <a16:creationId xmlns:a16="http://schemas.microsoft.com/office/drawing/2014/main" id="{4CD5A199-AF2E-4F67-BDE3-CC2CD034B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8" y="3525643"/>
            <a:ext cx="1042075" cy="846253"/>
          </a:xfrm>
          <a:prstGeom prst="rect">
            <a:avLst/>
          </a:prstGeom>
        </p:spPr>
      </p:pic>
      <p:sp>
        <p:nvSpPr>
          <p:cNvPr id="12" name="Title 6">
            <a:extLst>
              <a:ext uri="{FF2B5EF4-FFF2-40B4-BE49-F238E27FC236}">
                <a16:creationId xmlns:a16="http://schemas.microsoft.com/office/drawing/2014/main" id="{862680AB-77E1-4DBD-B41B-F8BAF095FDCF}"/>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3" name="Picture 12">
            <a:extLst>
              <a:ext uri="{FF2B5EF4-FFF2-40B4-BE49-F238E27FC236}">
                <a16:creationId xmlns:a16="http://schemas.microsoft.com/office/drawing/2014/main" id="{2FE892F4-D072-45D9-A968-95EEBDB23DDC}"/>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932156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089391-34C7-4126-AB8E-ED321F67626D}"/>
              </a:ext>
            </a:extLst>
          </p:cNvPr>
          <p:cNvSpPr>
            <a:spLocks noGrp="1"/>
          </p:cNvSpPr>
          <p:nvPr>
            <p:ph type="sldNum" sz="quarter" idx="12"/>
          </p:nvPr>
        </p:nvSpPr>
        <p:spPr/>
        <p:txBody>
          <a:bodyPr/>
          <a:lstStyle/>
          <a:p>
            <a:fld id="{B6F15528-21DE-4FAA-801E-634DDDAF4B2B}" type="slidenum">
              <a:rPr lang="en-US" smtClean="0"/>
              <a:pPr/>
              <a:t>6</a:t>
            </a:fld>
            <a:endParaRPr lang="en-US" dirty="0"/>
          </a:p>
        </p:txBody>
      </p:sp>
      <p:graphicFrame>
        <p:nvGraphicFramePr>
          <p:cNvPr id="9" name="Table 20">
            <a:extLst>
              <a:ext uri="{FF2B5EF4-FFF2-40B4-BE49-F238E27FC236}">
                <a16:creationId xmlns:a16="http://schemas.microsoft.com/office/drawing/2014/main" id="{A0DC2A06-6198-404B-A00B-11C703195096}"/>
              </a:ext>
            </a:extLst>
          </p:cNvPr>
          <p:cNvGraphicFramePr>
            <a:graphicFrameLocks noGrp="1"/>
          </p:cNvGraphicFramePr>
          <p:nvPr>
            <p:extLst>
              <p:ext uri="{D42A27DB-BD31-4B8C-83A1-F6EECF244321}">
                <p14:modId xmlns:p14="http://schemas.microsoft.com/office/powerpoint/2010/main" val="3306360614"/>
              </p:ext>
            </p:extLst>
          </p:nvPr>
        </p:nvGraphicFramePr>
        <p:xfrm>
          <a:off x="501801" y="1097100"/>
          <a:ext cx="11201403" cy="7490076"/>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7696201">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NHIỆT TRUNG THẾ TRONG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10</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3x1C-150..240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70..240 mm2</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Phù hợp cho lắp đặt trong nhà với 1 tán cho từng pha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 với đầu cốt siết ốc 3M™ LSB</a:t>
                      </a:r>
                    </a:p>
                    <a:p>
                      <a:pPr fontAlgn="base"/>
                      <a:r>
                        <a:rPr lang="vi-VN" sz="1000" b="0" i="0" kern="1200" dirty="0">
                          <a:solidFill>
                            <a:schemeClr val="dk1"/>
                          </a:solidFill>
                          <a:effectLst/>
                          <a:latin typeface="+mj-lt"/>
                          <a:ea typeface="+mn-ea"/>
                          <a:cs typeface="+mn-cs"/>
                        </a:rPr>
                        <a:t>Đầu cáp 3M™ Co Nhiệt Trung Thế đi kèm với đầu cốt siết ốc 3M™ LSB phù hợp cho tất cả các loại cáp trung thế có màn chắn băng đồng hay sợi đồng, có giáp hay không giáp, đơn lõi hay ba lõi với cách điện polymer có lõi dẫn Nhôm hay Đồng.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 Mỗi bộ đầu cáp đi kèm với ba đầu cốt siết ốc cơ học 3MTM L-SB làm bằng hợp kim nhôm có dải áp dụng rộng và có thể lắp đặt trên cả cáp có lõi dẫn Nhôm hay Đồng với chỉ cờ lê hoặc đầu vặn ốc của cờ lê lực.</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MHI,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3x1C-150..240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70..240 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11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MHI 24KV 1C-35/50 SQMM ID</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Dải cáp áp dụng rộng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p>
                  </a:txBody>
                  <a:tcPr anchor="ctr"/>
                </a:tc>
                <a:extLst>
                  <a:ext uri="{0D108BD9-81ED-4DB2-BD59-A6C34878D82A}">
                    <a16:rowId xmlns:a16="http://schemas.microsoft.com/office/drawing/2014/main" val="3828892827"/>
                  </a:ext>
                </a:extLst>
              </a:tr>
              <a:tr h="1219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MHI 24KV 1C-35/50 SQMM ID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12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MHI 24KV 1C-70/120 SQMM ID</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a:t>
                      </a:r>
                    </a:p>
                    <a:p>
                      <a:pPr fontAlgn="base"/>
                      <a:r>
                        <a:rPr lang="vi-VN" sz="1000" b="0" i="0" kern="1200" dirty="0">
                          <a:solidFill>
                            <a:schemeClr val="dk1"/>
                          </a:solidFill>
                          <a:effectLst/>
                          <a:latin typeface="+mj-lt"/>
                          <a:ea typeface="+mn-ea"/>
                          <a:cs typeface="+mn-cs"/>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p>
                  </a:txBody>
                  <a:tcPr anchor="ctr"/>
                </a:tc>
                <a:extLst>
                  <a:ext uri="{0D108BD9-81ED-4DB2-BD59-A6C34878D82A}">
                    <a16:rowId xmlns:a16="http://schemas.microsoft.com/office/drawing/2014/main" val="2810395345"/>
                  </a:ext>
                </a:extLst>
              </a:tr>
              <a:tr h="1144737">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MHI 24KV 1C-70/120 SQMM ID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0" name="Picture 9">
            <a:extLst>
              <a:ext uri="{FF2B5EF4-FFF2-40B4-BE49-F238E27FC236}">
                <a16:creationId xmlns:a16="http://schemas.microsoft.com/office/drawing/2014/main" id="{F3CCC706-2D0D-4F76-A3DD-6549CBEE499F}"/>
              </a:ext>
            </a:extLst>
          </p:cNvPr>
          <p:cNvPicPr>
            <a:picLocks noChangeAspect="1"/>
          </p:cNvPicPr>
          <p:nvPr/>
        </p:nvPicPr>
        <p:blipFill>
          <a:blip r:embed="rId2"/>
          <a:stretch>
            <a:fillRect/>
          </a:stretch>
        </p:blipFill>
        <p:spPr>
          <a:xfrm>
            <a:off x="1035204" y="1484889"/>
            <a:ext cx="996848" cy="1008784"/>
          </a:xfrm>
          <a:prstGeom prst="rect">
            <a:avLst/>
          </a:prstGeom>
        </p:spPr>
      </p:pic>
      <p:pic>
        <p:nvPicPr>
          <p:cNvPr id="13" name="Picture 12">
            <a:extLst>
              <a:ext uri="{FF2B5EF4-FFF2-40B4-BE49-F238E27FC236}">
                <a16:creationId xmlns:a16="http://schemas.microsoft.com/office/drawing/2014/main" id="{90DA3DAB-0414-4FF7-91B1-FA761DED32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578" y="3906723"/>
            <a:ext cx="996848" cy="1008784"/>
          </a:xfrm>
          <a:prstGeom prst="rect">
            <a:avLst/>
          </a:prstGeom>
        </p:spPr>
      </p:pic>
      <p:pic>
        <p:nvPicPr>
          <p:cNvPr id="14" name="Picture 13">
            <a:extLst>
              <a:ext uri="{FF2B5EF4-FFF2-40B4-BE49-F238E27FC236}">
                <a16:creationId xmlns:a16="http://schemas.microsoft.com/office/drawing/2014/main" id="{DDE866C1-600F-45D5-AB1C-AEF457E70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204" y="6308679"/>
            <a:ext cx="996848" cy="1008784"/>
          </a:xfrm>
          <a:prstGeom prst="rect">
            <a:avLst/>
          </a:prstGeom>
        </p:spPr>
      </p:pic>
      <p:sp>
        <p:nvSpPr>
          <p:cNvPr id="11" name="Title 6">
            <a:extLst>
              <a:ext uri="{FF2B5EF4-FFF2-40B4-BE49-F238E27FC236}">
                <a16:creationId xmlns:a16="http://schemas.microsoft.com/office/drawing/2014/main" id="{57B2A391-D8CA-4A52-A951-8892F8A2F7D4}"/>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2" name="Picture 11">
            <a:extLst>
              <a:ext uri="{FF2B5EF4-FFF2-40B4-BE49-F238E27FC236}">
                <a16:creationId xmlns:a16="http://schemas.microsoft.com/office/drawing/2014/main" id="{9848B2C8-870E-4131-84A3-9E6AA0782B5C}"/>
              </a:ext>
            </a:extLst>
          </p:cNvPr>
          <p:cNvPicPr>
            <a:picLocks noChangeAspect="1"/>
          </p:cNvPicPr>
          <p:nvPr/>
        </p:nvPicPr>
        <p:blipFill>
          <a:blip r:embed="rId4"/>
          <a:stretch>
            <a:fillRect/>
          </a:stretch>
        </p:blipFill>
        <p:spPr>
          <a:xfrm>
            <a:off x="0" y="0"/>
            <a:ext cx="1219200" cy="810567"/>
          </a:xfrm>
          <a:prstGeom prst="rect">
            <a:avLst/>
          </a:prstGeom>
        </p:spPr>
      </p:pic>
    </p:spTree>
    <p:extLst>
      <p:ext uri="{BB962C8B-B14F-4D97-AF65-F5344CB8AC3E}">
        <p14:creationId xmlns:p14="http://schemas.microsoft.com/office/powerpoint/2010/main" val="3682971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342712-0D14-4CD1-BBE2-99DAAA9DEE9F}"/>
              </a:ext>
            </a:extLst>
          </p:cNvPr>
          <p:cNvSpPr>
            <a:spLocks noGrp="1"/>
          </p:cNvSpPr>
          <p:nvPr>
            <p:ph type="sldNum" sz="quarter" idx="12"/>
          </p:nvPr>
        </p:nvSpPr>
        <p:spPr/>
        <p:txBody>
          <a:bodyPr/>
          <a:lstStyle/>
          <a:p>
            <a:fld id="{B6F15528-21DE-4FAA-801E-634DDDAF4B2B}" type="slidenum">
              <a:rPr lang="en-US" smtClean="0"/>
              <a:pPr/>
              <a:t>60</a:t>
            </a:fld>
            <a:endParaRPr lang="en-US" dirty="0"/>
          </a:p>
        </p:txBody>
      </p:sp>
      <p:graphicFrame>
        <p:nvGraphicFramePr>
          <p:cNvPr id="9" name="Table 20">
            <a:extLst>
              <a:ext uri="{FF2B5EF4-FFF2-40B4-BE49-F238E27FC236}">
                <a16:creationId xmlns:a16="http://schemas.microsoft.com/office/drawing/2014/main" id="{D7F3F851-616E-4CAA-9C68-FCB874644173}"/>
              </a:ext>
            </a:extLst>
          </p:cNvPr>
          <p:cNvGraphicFramePr>
            <a:graphicFrameLocks noGrp="1"/>
          </p:cNvGraphicFramePr>
          <p:nvPr>
            <p:extLst>
              <p:ext uri="{D42A27DB-BD31-4B8C-83A1-F6EECF244321}">
                <p14:modId xmlns:p14="http://schemas.microsoft.com/office/powerpoint/2010/main" val="323336694"/>
              </p:ext>
            </p:extLst>
          </p:nvPr>
        </p:nvGraphicFramePr>
        <p:xfrm>
          <a:off x="369410" y="838200"/>
          <a:ext cx="11588645" cy="7846910"/>
        </p:xfrm>
        <a:graphic>
          <a:graphicData uri="http://schemas.openxmlformats.org/drawingml/2006/table">
            <a:tbl>
              <a:tblPr firstRow="1" bandRow="1">
                <a:tableStyleId>{5C22544A-7EE6-4342-B048-85BDC9FD1C3A}</a:tableStyleId>
              </a:tblPr>
              <a:tblGrid>
                <a:gridCol w="451222">
                  <a:extLst>
                    <a:ext uri="{9D8B030D-6E8A-4147-A177-3AD203B41FA5}">
                      <a16:colId xmlns:a16="http://schemas.microsoft.com/office/drawing/2014/main" val="3590126698"/>
                    </a:ext>
                  </a:extLst>
                </a:gridCol>
                <a:gridCol w="767152">
                  <a:extLst>
                    <a:ext uri="{9D8B030D-6E8A-4147-A177-3AD203B41FA5}">
                      <a16:colId xmlns:a16="http://schemas.microsoft.com/office/drawing/2014/main" val="2266291156"/>
                    </a:ext>
                  </a:extLst>
                </a:gridCol>
                <a:gridCol w="885699">
                  <a:extLst>
                    <a:ext uri="{9D8B030D-6E8A-4147-A177-3AD203B41FA5}">
                      <a16:colId xmlns:a16="http://schemas.microsoft.com/office/drawing/2014/main" val="2131944826"/>
                    </a:ext>
                  </a:extLst>
                </a:gridCol>
                <a:gridCol w="233680">
                  <a:extLst>
                    <a:ext uri="{9D8B030D-6E8A-4147-A177-3AD203B41FA5}">
                      <a16:colId xmlns:a16="http://schemas.microsoft.com/office/drawing/2014/main" val="3461060669"/>
                    </a:ext>
                  </a:extLst>
                </a:gridCol>
                <a:gridCol w="1630892">
                  <a:extLst>
                    <a:ext uri="{9D8B030D-6E8A-4147-A177-3AD203B41FA5}">
                      <a16:colId xmlns:a16="http://schemas.microsoft.com/office/drawing/2014/main" val="3734220328"/>
                    </a:ext>
                  </a:extLst>
                </a:gridCol>
                <a:gridCol w="7620000">
                  <a:extLst>
                    <a:ext uri="{9D8B030D-6E8A-4147-A177-3AD203B41FA5}">
                      <a16:colId xmlns:a16="http://schemas.microsoft.com/office/drawing/2014/main" val="3299414938"/>
                    </a:ext>
                  </a:extLst>
                </a:gridCol>
              </a:tblGrid>
              <a:tr h="317210">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4">
                  <a:txBody>
                    <a:bodyPr/>
                    <a:lstStyle/>
                    <a:p>
                      <a:pPr algn="ctr"/>
                      <a:r>
                        <a:rPr lang="en-US" sz="1000" dirty="0">
                          <a:latin typeface="Times New Roman" panose="02020603050405020304" pitchFamily="18" charset="0"/>
                          <a:cs typeface="Times New Roman" panose="02020603050405020304" pitchFamily="18" charset="0"/>
                        </a:rPr>
                        <a:t>ĐẦU CHỐNG SÉT VAN – LINK BOX</a:t>
                      </a:r>
                    </a:p>
                  </a:txBody>
                  <a:tcPr anchor="ctr"/>
                </a:tc>
                <a:tc hMerge="1">
                  <a:txBody>
                    <a:bodyPr/>
                    <a:lstStyle/>
                    <a:p>
                      <a:endParaRPr lang="en-US"/>
                    </a:p>
                  </a:txBody>
                  <a:tcPr/>
                </a:tc>
                <a:tc hMerge="1">
                  <a:txBody>
                    <a:bodyPr/>
                    <a:lstStyle/>
                    <a:p>
                      <a:endParaRPr lang="en-US"/>
                    </a:p>
                  </a:txBody>
                  <a:tcPr/>
                </a:tc>
                <a:tc hMerge="1">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93260">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gridSpan="3">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Chống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Sét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Van 3M™, 93-EE-900-Surge Arrester 34KV 10KA, 3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Pha</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/Kit, 1 Kit/</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Thùng</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rowSpan="2">
                  <a:txBody>
                    <a:bodyPr/>
                    <a:lstStyle/>
                    <a:p>
                      <a:pPr marL="0" indent="0" fontAlgn="base">
                        <a:buFont typeface="Arial" panose="020B0604020202020204" pitchFamily="34" charset="0"/>
                        <a:buNone/>
                      </a:pPr>
                      <a:r>
                        <a:rPr lang="vi-VN" sz="1000" b="0" i="0" kern="1200" dirty="0">
                          <a:solidFill>
                            <a:schemeClr val="dk1"/>
                          </a:solidFill>
                          <a:effectLst/>
                          <a:latin typeface="+mj-lt"/>
                          <a:ea typeface="+mn-ea"/>
                          <a:cs typeface="+mn-cs"/>
                        </a:rPr>
                        <a:t>Bộ chống sét được gắn bên trong đầu cáp 3M Sub Tplug phía sau. Bộ chống sét được thiết kế cho mục</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đích bảo vệ thiết bị, bao gồm máy biến áp, máy cắt và các thiết bị khác không bị quá áp do sét hoặc do</a:t>
                      </a:r>
                      <a:r>
                        <a:rPr lang="en-US" sz="1000" b="0" i="0" kern="1200" dirty="0">
                          <a:solidFill>
                            <a:schemeClr val="dk1"/>
                          </a:solidFill>
                          <a:effectLst/>
                          <a:latin typeface="+mj-lt"/>
                          <a:ea typeface="+mn-ea"/>
                          <a:cs typeface="+mn-cs"/>
                        </a:rPr>
                        <a:t> </a:t>
                      </a:r>
                      <a:r>
                        <a:rPr lang="vi-VN" sz="1000" b="0" i="0" kern="1200" dirty="0">
                          <a:solidFill>
                            <a:schemeClr val="dk1"/>
                          </a:solidFill>
                          <a:effectLst/>
                          <a:latin typeface="+mj-lt"/>
                          <a:ea typeface="+mn-ea"/>
                          <a:cs typeface="+mn-cs"/>
                        </a:rPr>
                        <a:t>quá trình đóng ngắt thiết bị.</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Đặc tính sản phẩm</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 Bảo vệ chống sét với mặt trước không mang điện do toàn bộ bề mặt tiếp địa.</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 Chống sét có thiết kế là các đĩa biến trở theo áp Kẽm Oxit (MOV) không khe hở.</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 Cao su cách điện EPDM đúc xung quanh mô-đun MOV.</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 Có thể đấu dọc, ngang hoặc xiên.</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 Không yêu cầu khoảng cách pha tối thiểu.</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 100% được thử nghiệm điện tại nhà máy.</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Cấp điện áp định mức (Um): 26kV 34kV 51kV</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Dòng phóng điện danh định của Bộ chống sét: 10kA 10kA 10kA</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Điện áp dư của Dòng phóng điện danh định: ≤ 72 kV ≤ 95 kV ≤ 134kV</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Điện áp hoạt động liên tục tối đa: 20,8kV 27,2kV 40,8kV</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Điện áp của Dòng DC 1mA: ≥ 37 kV ≥ 48 kV ≥ 73kV</a:t>
                      </a:r>
                      <a:endParaRPr lang="vi-VN" sz="1000" b="0" i="0" kern="1200" dirty="0">
                        <a:solidFill>
                          <a:schemeClr val="dk1"/>
                        </a:solidFill>
                        <a:effectLst/>
                        <a:latin typeface="+mj-lt"/>
                        <a:ea typeface="+mn-ea"/>
                        <a:cs typeface="Times New Roman" panose="02020603050405020304" pitchFamily="18" charset="0"/>
                      </a:endParaRPr>
                    </a:p>
                  </a:txBody>
                  <a:tcPr anchor="ctr"/>
                </a:tc>
                <a:extLst>
                  <a:ext uri="{0D108BD9-81ED-4DB2-BD59-A6C34878D82A}">
                    <a16:rowId xmlns:a16="http://schemas.microsoft.com/office/drawing/2014/main" val="2810395345"/>
                  </a:ext>
                </a:extLst>
              </a:tr>
              <a:tr h="991658">
                <a:tc vMerge="1">
                  <a:txBody>
                    <a:bodyPr/>
                    <a:lstStyle/>
                    <a:p>
                      <a:endParaRPr lang="en-US"/>
                    </a:p>
                  </a:txBody>
                  <a:tcPr/>
                </a:tc>
                <a:tc gridSpan="4">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93-EE-900-Surge Arrester 34KV 10KA, 3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Pha</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/Kit, 1 Kit/</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Thùng</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vMerge="1">
                  <a:txBody>
                    <a:bodyPr/>
                    <a:lstStyle/>
                    <a:p>
                      <a:endParaRPr lang="en-US"/>
                    </a:p>
                  </a:txBody>
                  <a:tcPr/>
                </a:tc>
                <a:extLst>
                  <a:ext uri="{0D108BD9-81ED-4DB2-BD59-A6C34878D82A}">
                    <a16:rowId xmlns:a16="http://schemas.microsoft.com/office/drawing/2014/main" val="3458860119"/>
                  </a:ext>
                </a:extLst>
              </a:tr>
              <a:tr h="1082405">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gridSpan="2">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gridSpan="2">
                  <a:txBody>
                    <a:bodyPr/>
                    <a:lstStyle/>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Chống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Sét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Van 3M™, 93-EE-900-Surge Arrester 26KV 10KA, 3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pha</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/Kit, 1 Kit/</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Thùng</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rowSpan="2">
                  <a:txBody>
                    <a:bodyPr/>
                    <a:lstStyle/>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lang="vi-VN" sz="1000" b="0" i="0" kern="1200" dirty="0">
                          <a:solidFill>
                            <a:schemeClr val="dk1"/>
                          </a:solidFill>
                          <a:effectLst/>
                          <a:latin typeface="+mj-lt"/>
                          <a:ea typeface="+mn-ea"/>
                          <a:cs typeface="+mn-cs"/>
                        </a:rPr>
                        <a:t>Bộ chống sét được gắn bên trong đầu cáp 3M Sub Tplug phía sau. Bộ chống sét được thiết kế cho mục</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đích bảo vệ thiết bị, bao gồm máy biến áp, máy cắt và các thiết bị khác không bị quá áp do sét hoặc do</a:t>
                      </a:r>
                      <a:r>
                        <a:rPr lang="en-US" sz="1000" b="0" i="0" kern="1200" dirty="0">
                          <a:solidFill>
                            <a:schemeClr val="dk1"/>
                          </a:solidFill>
                          <a:effectLst/>
                          <a:latin typeface="+mj-lt"/>
                          <a:ea typeface="+mn-ea"/>
                          <a:cs typeface="+mn-cs"/>
                        </a:rPr>
                        <a:t> </a:t>
                      </a:r>
                      <a:r>
                        <a:rPr lang="vi-VN" sz="1000" b="0" i="0" kern="1200" dirty="0">
                          <a:solidFill>
                            <a:schemeClr val="dk1"/>
                          </a:solidFill>
                          <a:effectLst/>
                          <a:latin typeface="+mj-lt"/>
                          <a:ea typeface="+mn-ea"/>
                          <a:cs typeface="+mn-cs"/>
                        </a:rPr>
                        <a:t>quá trình đóng ngắt thiết bị.</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Đặc tính sản phẩm</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 Bảo vệ chống sét với mặt trước không mang điện do toàn bộ bề mặt tiếp địa.</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 Chống sét có thiết kế là các đĩa biến trở theo áp Kẽm Oxit (MOV) không khe hở.</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 Cao su cách điện EPDM đúc xung quanh mô-đun MOV.</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 Có thể đấu dọc, ngang hoặc xiên.</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 Không yêu cầu khoảng cách pha tối thiểu.</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 100% được thử nghiệm điện tại nhà máy.</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Cấp điện áp định mức (Um): 26kV 34kV 51kV</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Dòng phóng điện danh định của Bộ chống sét: 10kA 10kA 10kA</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Điện áp dư của Dòng phóng điện danh định: ≤ 72 kV ≤ 95 kV ≤ 134kV</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Điện áp hoạt động liên tục tối đa: 20,8kV 27,2kV 40,8kV</a:t>
                      </a:r>
                      <a:br>
                        <a:rPr lang="vi-VN" sz="1000" b="0" i="0" kern="1200" dirty="0">
                          <a:solidFill>
                            <a:schemeClr val="dk1"/>
                          </a:solidFill>
                          <a:effectLst/>
                          <a:latin typeface="+mj-lt"/>
                          <a:ea typeface="+mn-ea"/>
                          <a:cs typeface="+mn-cs"/>
                        </a:rPr>
                      </a:br>
                      <a:r>
                        <a:rPr lang="vi-VN" sz="1000" b="0" i="0" kern="1200" dirty="0">
                          <a:solidFill>
                            <a:schemeClr val="dk1"/>
                          </a:solidFill>
                          <a:effectLst/>
                          <a:latin typeface="+mj-lt"/>
                          <a:ea typeface="+mn-ea"/>
                          <a:cs typeface="+mn-cs"/>
                        </a:rPr>
                        <a:t>Điện áp của Dòng DC 1mA: ≥ 37 kV ≥ 48 kV ≥ 73kV</a:t>
                      </a:r>
                      <a:endParaRPr lang="vi-VN" sz="1000" b="0" i="0" kern="1200" dirty="0">
                        <a:solidFill>
                          <a:schemeClr val="dk1"/>
                        </a:solidFill>
                        <a:effectLst/>
                        <a:latin typeface="+mj-lt"/>
                        <a:ea typeface="+mn-ea"/>
                        <a:cs typeface="Times New Roman" panose="02020603050405020304" pitchFamily="18" charset="0"/>
                      </a:endParaRPr>
                    </a:p>
                  </a:txBody>
                  <a:tcPr anchor="ctr"/>
                </a:tc>
                <a:extLst>
                  <a:ext uri="{0D108BD9-81ED-4DB2-BD59-A6C34878D82A}">
                    <a16:rowId xmlns:a16="http://schemas.microsoft.com/office/drawing/2014/main" val="503040987"/>
                  </a:ext>
                </a:extLst>
              </a:tr>
              <a:tr h="1102513">
                <a:tc vMerge="1">
                  <a:txBody>
                    <a:bodyPr/>
                    <a:lstStyle/>
                    <a:p>
                      <a:endParaRPr lang="en-US"/>
                    </a:p>
                  </a:txBody>
                  <a:tcPr/>
                </a:tc>
                <a:tc gridSpan="4">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93-EE-900-Surge Arrester 26KV 10KA, 3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pha</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/Kit, 1 Kit/</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Thùng</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969311670"/>
                  </a:ext>
                </a:extLst>
              </a:tr>
              <a:tr h="715128">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gridSpan="3">
                  <a:txBody>
                    <a:bodyPr/>
                    <a:lstStyle/>
                    <a:p>
                      <a:pPr marL="0" indent="0" fontAlgn="base">
                        <a:buFont typeface="Arial" panose="020B0604020202020204" pitchFamily="34" charset="0"/>
                        <a:buNone/>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Tiếp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Địa</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Qua SVL 3M™, 110KV Protection Link Box, 1Kit/</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Thùng</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Thanh cái phủ thiếc cung cấp khả năng chống ăn mòn tuyệt vời</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Nhiều loại SVL hỗ trợ các hệ thống khác nhau: (điện áp định mức / điện áp phóng) 3/7 hay 3/8 hay 4/9.5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Hỗ trợ kết nối cáp đơn lõi tiết diện từ 1x60+60 to 1x400+400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Có thử nghiệm mẫu đầy đủ IP 68, điện áp chịu đựng DC, điện áp xung cho vỏ và cho SVL</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Hộp nối đất có bảo vệ 3M™ cung cấp phương thức nối đất có sử dụng SVL bảo vệ cho hệ thống nối vỏ cáp ngầm cao thế. Vỏ hộp nối được làm bằng thép không gỉ SS 304 có IP 68 có thể được lắp đặt trên cột/tường hay ngầm/chôn trực tiếp và trên bệ.</a:t>
                      </a:r>
                    </a:p>
                  </a:txBody>
                  <a:tcPr anchor="ctr"/>
                </a:tc>
                <a:extLst>
                  <a:ext uri="{0D108BD9-81ED-4DB2-BD59-A6C34878D82A}">
                    <a16:rowId xmlns:a16="http://schemas.microsoft.com/office/drawing/2014/main" val="1758641223"/>
                  </a:ext>
                </a:extLst>
              </a:tr>
              <a:tr h="838051">
                <a:tc vMerge="1">
                  <a:txBody>
                    <a:bodyPr/>
                    <a:lstStyle/>
                    <a:p>
                      <a:endParaRPr lang="en-US"/>
                    </a:p>
                  </a:txBody>
                  <a:tcPr/>
                </a:tc>
                <a:tc gridSpan="4">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110KV Protection Link Box, 1Kit/</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Thùng</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625528984"/>
                  </a:ext>
                </a:extLst>
              </a:tr>
              <a:tr h="657612">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gridSpan="3">
                  <a:txBody>
                    <a:bodyPr/>
                    <a:lstStyle/>
                    <a:p>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Tiếp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Địa</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Trực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Tiếp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110KV Direct Link Box, 1 Kit/</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Thùng</a:t>
                      </a:r>
                      <a:endParaRPr lang="en-US" sz="1000" dirty="0">
                        <a:latin typeface="Times New Roman" panose="02020603050405020304" pitchFamily="18" charset="0"/>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Thanh cái phủ thiếc cung cấp khả năng chống ăn mòn tuyệt vời</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Nhiều loại SVL hỗ trợ các hệ thống khác nhau: (điện áp định mức / điện áp phóng) 3/7 hay 3/8 hay 4/9.5 kV</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Hỗ trợ kết nối cáp đơn lõi tiết diện từ 1x60+60 to 1x400+400 mm2</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Có thử nghiệm mẫu đầy đủ IP 68, điện áp chịu đựng DC, điện áp xung cho vỏ và cho SVL</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Hộp nối đất có bảo vệ 3M™ cung cấp phương thức nối đất có sử dụng SVL bảo vệ cho hệ thống nối vỏ cáp ngầm cao thế. Vỏ hộp nối được làm bằng thép không gỉ SS 304 có IP 68 có thể được lắp đặt trên cột/tường hay ngầm/chôn trực tiếp và trên bệ.</a:t>
                      </a:r>
                    </a:p>
                  </a:txBody>
                  <a:tcPr anchor="ctr"/>
                </a:tc>
                <a:extLst>
                  <a:ext uri="{0D108BD9-81ED-4DB2-BD59-A6C34878D82A}">
                    <a16:rowId xmlns:a16="http://schemas.microsoft.com/office/drawing/2014/main" val="3728965329"/>
                  </a:ext>
                </a:extLst>
              </a:tr>
              <a:tr h="838051">
                <a:tc vMerge="1">
                  <a:txBody>
                    <a:bodyPr/>
                    <a:lstStyle/>
                    <a:p>
                      <a:endParaRPr lang="en-US"/>
                    </a:p>
                  </a:txBody>
                  <a:tcPr/>
                </a:tc>
                <a:tc gridSpan="4">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110KV Protection Link Box, 1Kit/</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Thùng</a:t>
                      </a:r>
                      <a:endParaRPr lang="en-US" sz="1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679946033"/>
                  </a:ext>
                </a:extLst>
              </a:tr>
            </a:tbl>
          </a:graphicData>
        </a:graphic>
      </p:graphicFrame>
      <p:pic>
        <p:nvPicPr>
          <p:cNvPr id="14" name="Picture 13">
            <a:extLst>
              <a:ext uri="{FF2B5EF4-FFF2-40B4-BE49-F238E27FC236}">
                <a16:creationId xmlns:a16="http://schemas.microsoft.com/office/drawing/2014/main" id="{1E481F40-89A0-48DE-A803-33E63EA54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0634" y="1206777"/>
            <a:ext cx="873859" cy="1066800"/>
          </a:xfrm>
          <a:prstGeom prst="rect">
            <a:avLst/>
          </a:prstGeom>
        </p:spPr>
      </p:pic>
      <p:pic>
        <p:nvPicPr>
          <p:cNvPr id="13" name="Picture 12">
            <a:extLst>
              <a:ext uri="{FF2B5EF4-FFF2-40B4-BE49-F238E27FC236}">
                <a16:creationId xmlns:a16="http://schemas.microsoft.com/office/drawing/2014/main" id="{839A3184-06E5-4EE9-B76A-BC899A683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945" y="3419948"/>
            <a:ext cx="776288" cy="997226"/>
          </a:xfrm>
          <a:prstGeom prst="rect">
            <a:avLst/>
          </a:prstGeom>
        </p:spPr>
      </p:pic>
      <p:pic>
        <p:nvPicPr>
          <p:cNvPr id="15" name="Picture 14">
            <a:extLst>
              <a:ext uri="{FF2B5EF4-FFF2-40B4-BE49-F238E27FC236}">
                <a16:creationId xmlns:a16="http://schemas.microsoft.com/office/drawing/2014/main" id="{6D41E918-92A6-442A-A3D2-7088AF3571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2232" y="3419948"/>
            <a:ext cx="804863" cy="997226"/>
          </a:xfrm>
          <a:prstGeom prst="rect">
            <a:avLst/>
          </a:prstGeom>
        </p:spPr>
      </p:pic>
      <p:pic>
        <p:nvPicPr>
          <p:cNvPr id="17" name="Picture 16">
            <a:extLst>
              <a:ext uri="{FF2B5EF4-FFF2-40B4-BE49-F238E27FC236}">
                <a16:creationId xmlns:a16="http://schemas.microsoft.com/office/drawing/2014/main" id="{7387471C-CA68-47B8-982B-598931AB36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775" y="1206777"/>
            <a:ext cx="873859" cy="1066800"/>
          </a:xfrm>
          <a:prstGeom prst="rect">
            <a:avLst/>
          </a:prstGeom>
        </p:spPr>
      </p:pic>
      <p:pic>
        <p:nvPicPr>
          <p:cNvPr id="6" name="Picture 5">
            <a:extLst>
              <a:ext uri="{FF2B5EF4-FFF2-40B4-BE49-F238E27FC236}">
                <a16:creationId xmlns:a16="http://schemas.microsoft.com/office/drawing/2014/main" id="{50F28B46-32A6-4B7E-B388-C391653504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5823" y="5645427"/>
            <a:ext cx="658055" cy="685800"/>
          </a:xfrm>
          <a:prstGeom prst="rect">
            <a:avLst/>
          </a:prstGeom>
        </p:spPr>
      </p:pic>
      <p:pic>
        <p:nvPicPr>
          <p:cNvPr id="18" name="Picture 17">
            <a:extLst>
              <a:ext uri="{FF2B5EF4-FFF2-40B4-BE49-F238E27FC236}">
                <a16:creationId xmlns:a16="http://schemas.microsoft.com/office/drawing/2014/main" id="{8E283713-D7BE-43CD-B788-111CF4A0A5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884" y="7219123"/>
            <a:ext cx="667994" cy="559076"/>
          </a:xfrm>
          <a:prstGeom prst="rect">
            <a:avLst/>
          </a:prstGeom>
        </p:spPr>
      </p:pic>
      <p:sp>
        <p:nvSpPr>
          <p:cNvPr id="16" name="Title 6">
            <a:extLst>
              <a:ext uri="{FF2B5EF4-FFF2-40B4-BE49-F238E27FC236}">
                <a16:creationId xmlns:a16="http://schemas.microsoft.com/office/drawing/2014/main" id="{F3542D7E-16FE-4008-B4D9-EF96E527A96D}"/>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9" name="Picture 18">
            <a:extLst>
              <a:ext uri="{FF2B5EF4-FFF2-40B4-BE49-F238E27FC236}">
                <a16:creationId xmlns:a16="http://schemas.microsoft.com/office/drawing/2014/main" id="{FB86FA4A-8401-484F-8EC9-13876D490792}"/>
              </a:ext>
            </a:extLst>
          </p:cNvPr>
          <p:cNvPicPr>
            <a:picLocks noChangeAspect="1"/>
          </p:cNvPicPr>
          <p:nvPr/>
        </p:nvPicPr>
        <p:blipFill>
          <a:blip r:embed="rId8"/>
          <a:stretch>
            <a:fillRect/>
          </a:stretch>
        </p:blipFill>
        <p:spPr>
          <a:xfrm>
            <a:off x="0" y="0"/>
            <a:ext cx="1219200" cy="810567"/>
          </a:xfrm>
          <a:prstGeom prst="rect">
            <a:avLst/>
          </a:prstGeom>
        </p:spPr>
      </p:pic>
    </p:spTree>
    <p:extLst>
      <p:ext uri="{BB962C8B-B14F-4D97-AF65-F5344CB8AC3E}">
        <p14:creationId xmlns:p14="http://schemas.microsoft.com/office/powerpoint/2010/main" val="151730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9F23E2-1A6F-454F-8602-F7B049AED8CD}"/>
              </a:ext>
            </a:extLst>
          </p:cNvPr>
          <p:cNvSpPr>
            <a:spLocks noGrp="1"/>
          </p:cNvSpPr>
          <p:nvPr>
            <p:ph type="sldNum" sz="quarter" idx="12"/>
          </p:nvPr>
        </p:nvSpPr>
        <p:spPr/>
        <p:txBody>
          <a:bodyPr/>
          <a:lstStyle/>
          <a:p>
            <a:fld id="{B6F15528-21DE-4FAA-801E-634DDDAF4B2B}" type="slidenum">
              <a:rPr lang="en-US" smtClean="0"/>
              <a:pPr/>
              <a:t>7</a:t>
            </a:fld>
            <a:endParaRPr lang="en-US" dirty="0"/>
          </a:p>
        </p:txBody>
      </p:sp>
      <p:graphicFrame>
        <p:nvGraphicFramePr>
          <p:cNvPr id="7" name="Table 20">
            <a:extLst>
              <a:ext uri="{FF2B5EF4-FFF2-40B4-BE49-F238E27FC236}">
                <a16:creationId xmlns:a16="http://schemas.microsoft.com/office/drawing/2014/main" id="{292ED41E-9571-4D9B-8F28-25ADED743F0B}"/>
              </a:ext>
            </a:extLst>
          </p:cNvPr>
          <p:cNvGraphicFramePr>
            <a:graphicFrameLocks noGrp="1"/>
          </p:cNvGraphicFramePr>
          <p:nvPr>
            <p:extLst>
              <p:ext uri="{D42A27DB-BD31-4B8C-83A1-F6EECF244321}">
                <p14:modId xmlns:p14="http://schemas.microsoft.com/office/powerpoint/2010/main" val="1067929512"/>
              </p:ext>
            </p:extLst>
          </p:nvPr>
        </p:nvGraphicFramePr>
        <p:xfrm>
          <a:off x="479499" y="1208610"/>
          <a:ext cx="11201403" cy="2450507"/>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7696201">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NHIỆT TRUNG THẾ TRONG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MHI 24KV 1C-150/300 SQMM ID</a:t>
                      </a:r>
                      <a:endParaRPr lang="en-US" sz="1000" dirty="0">
                        <a:latin typeface="Times New Roman" panose="02020603050405020304" pitchFamily="18" charset="0"/>
                        <a:cs typeface="Times New Roman" panose="02020603050405020304" pitchFamily="18" charset="0"/>
                      </a:endParaRP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a:t>
                      </a:r>
                    </a:p>
                    <a:p>
                      <a:pPr fontAlgn="base"/>
                      <a:r>
                        <a:rPr lang="vi-VN" sz="1000" b="0" i="0" kern="1200" dirty="0">
                          <a:solidFill>
                            <a:schemeClr val="dk1"/>
                          </a:solidFill>
                          <a:effectLst/>
                          <a:latin typeface="+mj-lt"/>
                          <a:ea typeface="+mn-ea"/>
                          <a:cs typeface="+mn-cs"/>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MHI 24KV 1C-150/300 SQMM ID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bl>
          </a:graphicData>
        </a:graphic>
      </p:graphicFrame>
      <p:pic>
        <p:nvPicPr>
          <p:cNvPr id="8" name="Picture 7">
            <a:extLst>
              <a:ext uri="{FF2B5EF4-FFF2-40B4-BE49-F238E27FC236}">
                <a16:creationId xmlns:a16="http://schemas.microsoft.com/office/drawing/2014/main" id="{97879CAE-2A87-428A-80DA-DB0F2D0821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902" y="1596399"/>
            <a:ext cx="996848" cy="1008784"/>
          </a:xfrm>
          <a:prstGeom prst="rect">
            <a:avLst/>
          </a:prstGeom>
        </p:spPr>
      </p:pic>
      <p:sp>
        <p:nvSpPr>
          <p:cNvPr id="11" name="Title 6">
            <a:extLst>
              <a:ext uri="{FF2B5EF4-FFF2-40B4-BE49-F238E27FC236}">
                <a16:creationId xmlns:a16="http://schemas.microsoft.com/office/drawing/2014/main" id="{F2CB4631-75AB-4E83-ABB1-9FF652E6EB73}"/>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2" name="Picture 11">
            <a:extLst>
              <a:ext uri="{FF2B5EF4-FFF2-40B4-BE49-F238E27FC236}">
                <a16:creationId xmlns:a16="http://schemas.microsoft.com/office/drawing/2014/main" id="{25B0A04C-58F8-4EAB-AC10-3A3C9871771C}"/>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113217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484B3B-4E94-4B48-B2F3-C1BDD896DC1C}"/>
              </a:ext>
            </a:extLst>
          </p:cNvPr>
          <p:cNvSpPr>
            <a:spLocks noGrp="1"/>
          </p:cNvSpPr>
          <p:nvPr>
            <p:ph type="sldNum" sz="quarter" idx="12"/>
          </p:nvPr>
        </p:nvSpPr>
        <p:spPr/>
        <p:txBody>
          <a:bodyPr/>
          <a:lstStyle/>
          <a:p>
            <a:fld id="{B6F15528-21DE-4FAA-801E-634DDDAF4B2B}" type="slidenum">
              <a:rPr lang="en-US" smtClean="0"/>
              <a:pPr/>
              <a:t>8</a:t>
            </a:fld>
            <a:endParaRPr lang="en-US" dirty="0"/>
          </a:p>
        </p:txBody>
      </p:sp>
      <p:graphicFrame>
        <p:nvGraphicFramePr>
          <p:cNvPr id="9" name="Table 20">
            <a:extLst>
              <a:ext uri="{FF2B5EF4-FFF2-40B4-BE49-F238E27FC236}">
                <a16:creationId xmlns:a16="http://schemas.microsoft.com/office/drawing/2014/main" id="{F5516050-9857-4601-ADA0-BD2D347AFF6F}"/>
              </a:ext>
            </a:extLst>
          </p:cNvPr>
          <p:cNvGraphicFramePr>
            <a:graphicFrameLocks noGrp="1"/>
          </p:cNvGraphicFramePr>
          <p:nvPr>
            <p:extLst>
              <p:ext uri="{D42A27DB-BD31-4B8C-83A1-F6EECF244321}">
                <p14:modId xmlns:p14="http://schemas.microsoft.com/office/powerpoint/2010/main" val="473029263"/>
              </p:ext>
            </p:extLst>
          </p:nvPr>
        </p:nvGraphicFramePr>
        <p:xfrm>
          <a:off x="532817" y="1168405"/>
          <a:ext cx="11179681" cy="7249515"/>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7674479">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NHIỆT TRUNG THẾ NGOÀI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1</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24KV 1C-400- 800 SQMM OD</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a:t>
                      </a:r>
                    </a:p>
                    <a:p>
                      <a:pPr fontAlgn="base"/>
                      <a:r>
                        <a:rPr lang="vi-VN" sz="1000" b="0" i="0" kern="1200" dirty="0">
                          <a:solidFill>
                            <a:schemeClr val="dk1"/>
                          </a:solidFill>
                          <a:effectLst/>
                          <a:latin typeface="+mj-lt"/>
                          <a:ea typeface="+mn-ea"/>
                          <a:cs typeface="+mn-cs"/>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24KV 1C-400- 800 SQMM OD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2</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24KV 1C-35/50 SQMM OD</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a:t>
                      </a:r>
                    </a:p>
                    <a:p>
                      <a:pPr fontAlgn="base"/>
                      <a:r>
                        <a:rPr lang="vi-VN" sz="1000" b="0" i="0" kern="1200" dirty="0">
                          <a:solidFill>
                            <a:schemeClr val="dk1"/>
                          </a:solidFill>
                          <a:effectLst/>
                          <a:latin typeface="+mj-lt"/>
                          <a:ea typeface="+mn-ea"/>
                          <a:cs typeface="+mn-cs"/>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p>
                  </a:txBody>
                  <a:tcPr anchor="ctr"/>
                </a:tc>
                <a:extLst>
                  <a:ext uri="{0D108BD9-81ED-4DB2-BD59-A6C34878D82A}">
                    <a16:rowId xmlns:a16="http://schemas.microsoft.com/office/drawing/2014/main" val="3828892827"/>
                  </a:ext>
                </a:extLst>
              </a:tr>
              <a:tr h="1219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24KV 1C-35/50 SQMM OD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3</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24KV 1C-70/120 SQMM OD</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a:t>
                      </a:r>
                    </a:p>
                    <a:p>
                      <a:pPr fontAlgn="base"/>
                      <a:r>
                        <a:rPr lang="vi-VN" sz="1000" b="0" i="0" kern="1200" dirty="0">
                          <a:solidFill>
                            <a:schemeClr val="dk1"/>
                          </a:solidFill>
                          <a:effectLst/>
                          <a:latin typeface="+mj-lt"/>
                          <a:ea typeface="+mn-ea"/>
                          <a:cs typeface="+mn-cs"/>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p>
                  </a:txBody>
                  <a:tcPr anchor="ctr"/>
                </a:tc>
                <a:extLst>
                  <a:ext uri="{0D108BD9-81ED-4DB2-BD59-A6C34878D82A}">
                    <a16:rowId xmlns:a16="http://schemas.microsoft.com/office/drawing/2014/main" val="2810395345"/>
                  </a:ext>
                </a:extLst>
              </a:tr>
              <a:tr h="1144737">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24KV 1C-70/120 SQMM OD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3" name="Picture 12">
            <a:extLst>
              <a:ext uri="{FF2B5EF4-FFF2-40B4-BE49-F238E27FC236}">
                <a16:creationId xmlns:a16="http://schemas.microsoft.com/office/drawing/2014/main" id="{D987C66E-FFF6-4EC2-9B01-08F789721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321" y="1562946"/>
            <a:ext cx="996848" cy="1008784"/>
          </a:xfrm>
          <a:prstGeom prst="rect">
            <a:avLst/>
          </a:prstGeom>
        </p:spPr>
      </p:pic>
      <p:pic>
        <p:nvPicPr>
          <p:cNvPr id="14" name="Picture 13">
            <a:extLst>
              <a:ext uri="{FF2B5EF4-FFF2-40B4-BE49-F238E27FC236}">
                <a16:creationId xmlns:a16="http://schemas.microsoft.com/office/drawing/2014/main" id="{E5A8D405-156E-45A2-8584-F066501F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168" y="3708179"/>
            <a:ext cx="996848" cy="1008784"/>
          </a:xfrm>
          <a:prstGeom prst="rect">
            <a:avLst/>
          </a:prstGeom>
        </p:spPr>
      </p:pic>
      <p:pic>
        <p:nvPicPr>
          <p:cNvPr id="15" name="Picture 14">
            <a:extLst>
              <a:ext uri="{FF2B5EF4-FFF2-40B4-BE49-F238E27FC236}">
                <a16:creationId xmlns:a16="http://schemas.microsoft.com/office/drawing/2014/main" id="{79452A75-126B-4E22-A383-9E98A2E68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168" y="6139248"/>
            <a:ext cx="996848" cy="1008784"/>
          </a:xfrm>
          <a:prstGeom prst="rect">
            <a:avLst/>
          </a:prstGeom>
        </p:spPr>
      </p:pic>
      <p:sp>
        <p:nvSpPr>
          <p:cNvPr id="10" name="Title 6">
            <a:extLst>
              <a:ext uri="{FF2B5EF4-FFF2-40B4-BE49-F238E27FC236}">
                <a16:creationId xmlns:a16="http://schemas.microsoft.com/office/drawing/2014/main" id="{7621D274-5FAE-41F4-947E-02994E882A97}"/>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1" name="Picture 10">
            <a:extLst>
              <a:ext uri="{FF2B5EF4-FFF2-40B4-BE49-F238E27FC236}">
                <a16:creationId xmlns:a16="http://schemas.microsoft.com/office/drawing/2014/main" id="{747F4EDB-190E-4A02-8610-7FF4C1586432}"/>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89915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815E82-55EC-487D-9556-420E299FC91B}"/>
              </a:ext>
            </a:extLst>
          </p:cNvPr>
          <p:cNvSpPr>
            <a:spLocks noGrp="1"/>
          </p:cNvSpPr>
          <p:nvPr>
            <p:ph type="sldNum" sz="quarter" idx="12"/>
          </p:nvPr>
        </p:nvSpPr>
        <p:spPr/>
        <p:txBody>
          <a:bodyPr/>
          <a:lstStyle/>
          <a:p>
            <a:fld id="{B6F15528-21DE-4FAA-801E-634DDDAF4B2B}" type="slidenum">
              <a:rPr lang="en-US" smtClean="0"/>
              <a:pPr/>
              <a:t>9</a:t>
            </a:fld>
            <a:endParaRPr lang="en-US" dirty="0"/>
          </a:p>
        </p:txBody>
      </p:sp>
      <p:graphicFrame>
        <p:nvGraphicFramePr>
          <p:cNvPr id="9" name="Table 20">
            <a:extLst>
              <a:ext uri="{FF2B5EF4-FFF2-40B4-BE49-F238E27FC236}">
                <a16:creationId xmlns:a16="http://schemas.microsoft.com/office/drawing/2014/main" id="{D3185A2E-78A6-4235-A8A5-9AE304A53778}"/>
              </a:ext>
            </a:extLst>
          </p:cNvPr>
          <p:cNvGraphicFramePr>
            <a:graphicFrameLocks noGrp="1"/>
          </p:cNvGraphicFramePr>
          <p:nvPr>
            <p:extLst>
              <p:ext uri="{D42A27DB-BD31-4B8C-83A1-F6EECF244321}">
                <p14:modId xmlns:p14="http://schemas.microsoft.com/office/powerpoint/2010/main" val="1227689091"/>
              </p:ext>
            </p:extLst>
          </p:nvPr>
        </p:nvGraphicFramePr>
        <p:xfrm>
          <a:off x="445603" y="1222914"/>
          <a:ext cx="11300794" cy="7249515"/>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90126698"/>
                    </a:ext>
                  </a:extLst>
                </a:gridCol>
                <a:gridCol w="1143001">
                  <a:extLst>
                    <a:ext uri="{9D8B030D-6E8A-4147-A177-3AD203B41FA5}">
                      <a16:colId xmlns:a16="http://schemas.microsoft.com/office/drawing/2014/main" val="2266291156"/>
                    </a:ext>
                  </a:extLst>
                </a:gridCol>
                <a:gridCol w="1905001">
                  <a:extLst>
                    <a:ext uri="{9D8B030D-6E8A-4147-A177-3AD203B41FA5}">
                      <a16:colId xmlns:a16="http://schemas.microsoft.com/office/drawing/2014/main" val="581032944"/>
                    </a:ext>
                  </a:extLst>
                </a:gridCol>
                <a:gridCol w="7795592">
                  <a:extLst>
                    <a:ext uri="{9D8B030D-6E8A-4147-A177-3AD203B41FA5}">
                      <a16:colId xmlns:a16="http://schemas.microsoft.com/office/drawing/2014/main" val="3299414938"/>
                    </a:ext>
                  </a:extLst>
                </a:gridCol>
              </a:tblGrid>
              <a:tr h="327131">
                <a:tc>
                  <a:txBody>
                    <a:bodyPr/>
                    <a:lstStyle/>
                    <a:p>
                      <a:pPr algn="ctr"/>
                      <a:r>
                        <a:rPr lang="en-US" sz="1000" dirty="0">
                          <a:latin typeface="Times New Roman" panose="02020603050405020304" pitchFamily="18" charset="0"/>
                          <a:cs typeface="Times New Roman" panose="02020603050405020304" pitchFamily="18" charset="0"/>
                        </a:rPr>
                        <a:t>STT</a:t>
                      </a:r>
                    </a:p>
                  </a:txBody>
                  <a:tcPr anchor="ctr"/>
                </a:tc>
                <a:tc gridSpan="2">
                  <a:txBody>
                    <a:bodyPr/>
                    <a:lstStyle/>
                    <a:p>
                      <a:pPr algn="ctr"/>
                      <a:r>
                        <a:rPr lang="en-US" sz="900" dirty="0">
                          <a:latin typeface="Times New Roman" panose="02020603050405020304" pitchFamily="18" charset="0"/>
                          <a:cs typeface="Times New Roman" panose="02020603050405020304" pitchFamily="18" charset="0"/>
                        </a:rPr>
                        <a:t>ĐẦU CÁP CO NHIỆT TRUNG THẾ NGOÀI NHÀ 24KV</a:t>
                      </a:r>
                    </a:p>
                  </a:txBody>
                  <a:tcPr anchor="ctr"/>
                </a:tc>
                <a:tc hMerge="1">
                  <a:txBody>
                    <a:bodyPr/>
                    <a:lstStyle/>
                    <a:p>
                      <a:endParaRPr lang="en-US"/>
                    </a:p>
                  </a:txBody>
                  <a:tcPr/>
                </a:tc>
                <a:tc>
                  <a:txBody>
                    <a:bodyPr/>
                    <a:lstStyle/>
                    <a:p>
                      <a:pPr algn="ctr"/>
                      <a:r>
                        <a:rPr lang="en-US" sz="1000" dirty="0">
                          <a:latin typeface="Times New Roman" panose="02020603050405020304" pitchFamily="18" charset="0"/>
                          <a:cs typeface="Times New Roman" panose="02020603050405020304" pitchFamily="18" charset="0"/>
                        </a:rPr>
                        <a:t>MÔ TẢ SẢN PHẨM</a:t>
                      </a:r>
                    </a:p>
                  </a:txBody>
                  <a:tcPr anchor="ctr"/>
                </a:tc>
                <a:extLst>
                  <a:ext uri="{0D108BD9-81ED-4DB2-BD59-A6C34878D82A}">
                    <a16:rowId xmlns:a16="http://schemas.microsoft.com/office/drawing/2014/main" val="1440109798"/>
                  </a:ext>
                </a:extLst>
              </a:tr>
              <a:tr h="1117536">
                <a:tc rowSpan="2">
                  <a:txBody>
                    <a:bodyPr/>
                    <a:lstStyle/>
                    <a:p>
                      <a:pPr algn="ctr"/>
                      <a:r>
                        <a:rPr lang="en-US" sz="1000" dirty="0">
                          <a:latin typeface="Times New Roman" panose="02020603050405020304" pitchFamily="18" charset="0"/>
                          <a:cs typeface="Times New Roman" panose="02020603050405020304" pitchFamily="18" charset="0"/>
                        </a:rPr>
                        <a:t>4</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24KV 1C-150/300 SQMM OD</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Dải cáp áp dụng rộng</a:t>
                      </a:r>
                    </a:p>
                    <a:p>
                      <a:pPr fontAlgn="base"/>
                      <a:r>
                        <a:rPr lang="vi-VN" sz="1000" b="0" i="0" kern="1200" dirty="0">
                          <a:solidFill>
                            <a:schemeClr val="dk1"/>
                          </a:solidFill>
                          <a:effectLst/>
                          <a:latin typeface="Times New Roman" panose="02020603050405020304" pitchFamily="18" charset="0"/>
                          <a:ea typeface="+mn-ea"/>
                          <a:cs typeface="Times New Roman" panose="02020603050405020304" pitchFamily="18" charset="0"/>
                        </a:rPr>
                        <a:t>Đầu cáp 3M™ Co Nhiệt Trung Thế phù hợp cho tất cả các loại cáp trung thế có màn chắn băng đồng hay sợi đồng, có giáp hay không giáp, đơn lõi hay ba lõi với cách điện polymer.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a:t>
                      </a:r>
                    </a:p>
                  </a:txBody>
                  <a:tcPr anchor="ctr"/>
                </a:tc>
                <a:extLst>
                  <a:ext uri="{0D108BD9-81ED-4DB2-BD59-A6C34878D82A}">
                    <a16:rowId xmlns:a16="http://schemas.microsoft.com/office/drawing/2014/main" val="365278149"/>
                  </a:ext>
                </a:extLst>
              </a:tr>
              <a:tr h="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24KV 1C-150/300 SQMM OD</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29145983"/>
                  </a:ext>
                </a:extLst>
              </a:tr>
              <a:tr h="1190987">
                <a:tc rowSpan="2">
                  <a:txBody>
                    <a:bodyPr/>
                    <a:lstStyle/>
                    <a:p>
                      <a:pPr algn="ctr"/>
                      <a:r>
                        <a:rPr lang="en-US" sz="1000" dirty="0">
                          <a:latin typeface="Times New Roman" panose="02020603050405020304" pitchFamily="18" charset="0"/>
                          <a:cs typeface="Times New Roman" panose="02020603050405020304" pitchFamily="18" charset="0"/>
                        </a:rPr>
                        <a:t>5</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3x1C-150..240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70..240 mm2</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Phù hợp cho lắp đặt ngoài trời với 3 tán cho từng pha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 với đầu cốt siết ốc 3M™ LSB</a:t>
                      </a:r>
                    </a:p>
                    <a:p>
                      <a:pPr fontAlgn="base"/>
                      <a:r>
                        <a:rPr lang="vi-VN" sz="1000" b="0" i="0" kern="1200" dirty="0">
                          <a:solidFill>
                            <a:schemeClr val="dk1"/>
                          </a:solidFill>
                          <a:effectLst/>
                          <a:latin typeface="+mj-lt"/>
                          <a:ea typeface="+mn-ea"/>
                          <a:cs typeface="+mn-cs"/>
                        </a:rPr>
                        <a:t>Đầu cáp 3M™ Co Nhiệt Trung Thế đi kèm với đầu cốt siết ốc 3M™ LSB phù hợp cho tất cả các loại cáp trung thế có màn chắn băng đồng hay sợi đồng, có giáp hay không giáp, đơn lõi hay ba lõi với cách điện polymer có lõi dẫn Nhôm hay Đồng.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 Mỗi bộ đầu cáp đi kèm với ba đầu cốt siết ốc cơ học 3MTM L-SB làm bằng hợp kim nhôm có dải áp dụng rộng và có thể lắp đặt trên cả cáp có lõi dẫn Nhôm hay Đồng với chỉ cờ lê hoặc đầu vặn ốc của cờ lê lực.</a:t>
                      </a:r>
                    </a:p>
                  </a:txBody>
                  <a:tcPr anchor="ctr"/>
                </a:tc>
                <a:extLst>
                  <a:ext uri="{0D108BD9-81ED-4DB2-BD59-A6C34878D82A}">
                    <a16:rowId xmlns:a16="http://schemas.microsoft.com/office/drawing/2014/main" val="3828892827"/>
                  </a:ext>
                </a:extLst>
              </a:tr>
              <a:tr h="1219200">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3x1C-150..240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70..240 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23867517"/>
                  </a:ext>
                </a:extLst>
              </a:tr>
              <a:tr h="1230581">
                <a:tc rowSpan="2">
                  <a:txBody>
                    <a:bodyPr/>
                    <a:lstStyle/>
                    <a:p>
                      <a:pPr algn="ctr"/>
                      <a:r>
                        <a:rPr lang="en-US" sz="1000" dirty="0">
                          <a:latin typeface="Times New Roman" panose="02020603050405020304" pitchFamily="18" charset="0"/>
                          <a:cs typeface="Times New Roman" panose="02020603050405020304" pitchFamily="18" charset="0"/>
                        </a:rPr>
                        <a:t>6</a:t>
                      </a:r>
                    </a:p>
                  </a:txBody>
                  <a:tcPr anchor="ctr"/>
                </a:tc>
                <a:tc>
                  <a:txBody>
                    <a:bodyPr/>
                    <a:lstStyle/>
                    <a:p>
                      <a:pPr algn="ctr"/>
                      <a:endParaRPr lang="en-US" sz="1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MHO,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3x1C-35..50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txBody>
                  <a:tcPr anchor="ctr"/>
                </a:tc>
                <a:tc rowSpan="2">
                  <a:txBody>
                    <a:bodyPr/>
                    <a:lstStyle/>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loại dành cho cáp 1 lõi và 3 lõi cách điện polymer</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Điều áp hiệu quả và đáng tin cậy</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Bảo vệ chống lại các tác động môi trường và làm kín chống ẩm</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Khả năng chống dòng rò bề mặt ngoài xuất sắc</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Phù hợp cho lắp đặt ngoài trời với 3 tán cho từng pha cáp</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Có thể đóng điện ngay sau khi lắp đặt</a:t>
                      </a:r>
                    </a:p>
                    <a:p>
                      <a:pPr marL="171450" indent="-171450" fontAlgn="base">
                        <a:buFont typeface="Arial" panose="020B0604020202020204" pitchFamily="34" charset="0"/>
                        <a:buChar char="•"/>
                      </a:pPr>
                      <a:r>
                        <a:rPr lang="vi-VN" sz="1000" b="0" i="0" kern="1200" dirty="0">
                          <a:solidFill>
                            <a:schemeClr val="dk1"/>
                          </a:solidFill>
                          <a:effectLst/>
                          <a:latin typeface="+mj-lt"/>
                          <a:ea typeface="+mn-ea"/>
                          <a:cs typeface="+mn-cs"/>
                        </a:rPr>
                        <a:t>Dải cáp áp dụng rộng với đầu cốt siết ốc 3M™ LSB</a:t>
                      </a:r>
                    </a:p>
                    <a:p>
                      <a:pPr fontAlgn="base"/>
                      <a:r>
                        <a:rPr lang="vi-VN" sz="1000" b="0" i="0" kern="1200" dirty="0">
                          <a:solidFill>
                            <a:schemeClr val="dk1"/>
                          </a:solidFill>
                          <a:effectLst/>
                          <a:latin typeface="+mj-lt"/>
                          <a:ea typeface="+mn-ea"/>
                          <a:cs typeface="+mn-cs"/>
                        </a:rPr>
                        <a:t>Đầu cáp 3M™ Co Nhiệt Trung Thế đi kèm với đầu cốt siết ốc 3M™ LSB phù hợp cho tất cả các loại cáp trung thế có màn chắn băng đồng hay sợi đồng, có giáp hay không giáp, đơn lõi hay ba lõi với cách điện polymer có lõi dẫn Nhôm hay Đồng. Đầu cáp 3M™ Co Nhiệt sử dụng ống điều áp có hằng số điện môi cao (High K) độc nhất kết hợp với cao su non mastic giãn áp để giãn sự phân bố điện áp một cách hiệu quả. Ống co nhiệt chống dòng rò bao ngoài cách điện được thiết kế tối ưu cho việc bảo vệ các tác động của môi trường một cách đáng tin cậy. Tán che mưa co nhiệt cấp rời cho phép lắp đặt đầu cáp tán ngược nếu cần thiết. Đầu cáp cho cáp ba lõi có một cổ chia pha co nhiệt để làm kín khu vực cổ chia cáp. Tất cả các thành phần co nhiệt đều được cung cấp ở trạng thái giãn rộng và sẽ co lại dưới tác động của nhiệt. Tất cả các kết nối tiếp địa đều không dùng mối hàn. Mỗi bộ đầu cáp đi kèm với ba đầu cốt siết ốc cơ học 3MTM L-SB làm bằng hợp kim nhôm có dải áp dụng rộng và có thể lắp đặt trên cả cáp có lõi dẫn Nhôm hay Đồng với chỉ cờ lê hoặc đầu vặn ốc của cờ lê lực.</a:t>
                      </a:r>
                    </a:p>
                  </a:txBody>
                  <a:tcPr anchor="ctr"/>
                </a:tc>
                <a:extLst>
                  <a:ext uri="{0D108BD9-81ED-4DB2-BD59-A6C34878D82A}">
                    <a16:rowId xmlns:a16="http://schemas.microsoft.com/office/drawing/2014/main" val="2810395345"/>
                  </a:ext>
                </a:extLst>
              </a:tr>
              <a:tr h="1144737">
                <a:tc vMerge="1">
                  <a:txBody>
                    <a:bodyPr/>
                    <a:lstStyle/>
                    <a:p>
                      <a:endParaRPr lang="en-US"/>
                    </a:p>
                  </a:txBody>
                  <a:tcPr/>
                </a:tc>
                <a:tc gridSpan="2">
                  <a:txBody>
                    <a:bodyPr/>
                    <a:lstStyle/>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a:solidFill>
                            <a:srgbClr val="FF0000"/>
                          </a:solidFill>
                          <a:effectLst/>
                          <a:latin typeface="Times New Roman" panose="02020603050405020304" pitchFamily="18" charset="0"/>
                          <a:ea typeface="+mn-ea"/>
                          <a:cs typeface="Times New Roman" panose="02020603050405020304" pitchFamily="18" charset="0"/>
                        </a:rPr>
                        <a:t>3M – </a:t>
                      </a:r>
                      <a:r>
                        <a:rPr lang="en-US" sz="1000" b="0" i="0" kern="1200" dirty="0" err="1">
                          <a:solidFill>
                            <a:srgbClr val="FF0000"/>
                          </a:solidFill>
                          <a:effectLst/>
                          <a:latin typeface="Times New Roman" panose="02020603050405020304" pitchFamily="18" charset="0"/>
                          <a:ea typeface="+mn-ea"/>
                          <a:cs typeface="Times New Roman" panose="02020603050405020304" pitchFamily="18" charset="0"/>
                        </a:rPr>
                        <a:t>Mỹ</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Nam</a:t>
                      </a: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12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tháng</a:t>
                      </a:r>
                      <a:endParaRPr lang="en-US" sz="10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fontAlgn="base">
                        <a:buFont typeface="Arial" panose="020B0604020202020204" pitchFamily="34" charset="0"/>
                        <a:buNone/>
                      </a:pP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0" i="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10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MHO,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Cáp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24 kV 3x1C-35..50 mm2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Kèm</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Cốt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Siết</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b="1" i="0" kern="1200" dirty="0" err="1">
                          <a:solidFill>
                            <a:schemeClr val="dk1"/>
                          </a:solidFill>
                          <a:effectLst/>
                          <a:latin typeface="Times New Roman" panose="02020603050405020304" pitchFamily="18" charset="0"/>
                          <a:ea typeface="+mn-ea"/>
                          <a:cs typeface="Times New Roman" panose="02020603050405020304" pitchFamily="18" charset="0"/>
                        </a:rPr>
                        <a:t>Ốc</a:t>
                      </a:r>
                      <a:r>
                        <a:rPr lang="en-US" sz="1000" b="1" i="0" kern="1200" dirty="0">
                          <a:solidFill>
                            <a:schemeClr val="dk1"/>
                          </a:solidFill>
                          <a:effectLst/>
                          <a:latin typeface="Times New Roman" panose="02020603050405020304" pitchFamily="18" charset="0"/>
                          <a:ea typeface="+mn-ea"/>
                          <a:cs typeface="Times New Roman" panose="02020603050405020304" pitchFamily="18" charset="0"/>
                        </a:rPr>
                        <a:t> 3M™ LSB 35..150 mm2</a:t>
                      </a:r>
                    </a:p>
                    <a:p>
                      <a:pPr marL="0" indent="0" fontAlgn="base">
                        <a:buFont typeface="Arial" panose="020B0604020202020204" pitchFamily="34" charset="0"/>
                        <a:buNone/>
                      </a:pP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Giá</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Liên</a:t>
                      </a:r>
                      <a:r>
                        <a:rPr lang="en-US" sz="1000" b="1" i="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000" b="1" i="0" kern="1200" dirty="0" err="1">
                          <a:solidFill>
                            <a:srgbClr val="FF0000"/>
                          </a:solidFill>
                          <a:effectLst/>
                          <a:latin typeface="Times New Roman" panose="02020603050405020304" pitchFamily="18" charset="0"/>
                          <a:ea typeface="+mn-ea"/>
                          <a:cs typeface="Times New Roman" panose="02020603050405020304" pitchFamily="18" charset="0"/>
                        </a:rPr>
                        <a:t>hệ</a:t>
                      </a:r>
                      <a:endParaRPr lang="en-US" sz="1000" b="0" i="0" kern="1200" dirty="0">
                        <a:solidFill>
                          <a:srgbClr val="FF0000"/>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458860119"/>
                  </a:ext>
                </a:extLst>
              </a:tr>
            </a:tbl>
          </a:graphicData>
        </a:graphic>
      </p:graphicFrame>
      <p:pic>
        <p:nvPicPr>
          <p:cNvPr id="13" name="Picture 12">
            <a:extLst>
              <a:ext uri="{FF2B5EF4-FFF2-40B4-BE49-F238E27FC236}">
                <a16:creationId xmlns:a16="http://schemas.microsoft.com/office/drawing/2014/main" id="{E63605AA-B2A8-4F5A-BA95-4BEEFD2A6E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945" y="1612995"/>
            <a:ext cx="996848" cy="1008784"/>
          </a:xfrm>
          <a:prstGeom prst="rect">
            <a:avLst/>
          </a:prstGeom>
        </p:spPr>
      </p:pic>
      <p:pic>
        <p:nvPicPr>
          <p:cNvPr id="14" name="Picture 13">
            <a:extLst>
              <a:ext uri="{FF2B5EF4-FFF2-40B4-BE49-F238E27FC236}">
                <a16:creationId xmlns:a16="http://schemas.microsoft.com/office/drawing/2014/main" id="{B57555E4-6666-4CBB-9C7E-66D39B53A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945" y="3752460"/>
            <a:ext cx="996848" cy="1008784"/>
          </a:xfrm>
          <a:prstGeom prst="rect">
            <a:avLst/>
          </a:prstGeom>
        </p:spPr>
      </p:pic>
      <p:pic>
        <p:nvPicPr>
          <p:cNvPr id="15" name="Picture 14">
            <a:extLst>
              <a:ext uri="{FF2B5EF4-FFF2-40B4-BE49-F238E27FC236}">
                <a16:creationId xmlns:a16="http://schemas.microsoft.com/office/drawing/2014/main" id="{C4A83E52-0BA1-4647-BF75-96FF6E0E54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945" y="6198582"/>
            <a:ext cx="996848" cy="1008784"/>
          </a:xfrm>
          <a:prstGeom prst="rect">
            <a:avLst/>
          </a:prstGeom>
        </p:spPr>
      </p:pic>
      <p:sp>
        <p:nvSpPr>
          <p:cNvPr id="10" name="Title 6">
            <a:extLst>
              <a:ext uri="{FF2B5EF4-FFF2-40B4-BE49-F238E27FC236}">
                <a16:creationId xmlns:a16="http://schemas.microsoft.com/office/drawing/2014/main" id="{6BAE6E03-189E-41CB-9073-A67E2C7B3DBF}"/>
              </a:ext>
            </a:extLst>
          </p:cNvPr>
          <p:cNvSpPr txBox="1">
            <a:spLocks/>
          </p:cNvSpPr>
          <p:nvPr/>
        </p:nvSpPr>
        <p:spPr>
          <a:xfrm>
            <a:off x="1219200" y="0"/>
            <a:ext cx="10972800" cy="838200"/>
          </a:xfrm>
          <a:prstGeom prst="rect">
            <a:avLst/>
          </a:prstGeom>
          <a:gradFill>
            <a:gsLst>
              <a:gs pos="100000">
                <a:srgbClr val="006600"/>
              </a:gs>
              <a:gs pos="0">
                <a:schemeClr val="bg1">
                  <a:alpha val="96000"/>
                </a:schemeClr>
              </a:gs>
              <a:gs pos="0">
                <a:schemeClr val="bg1"/>
              </a:gs>
            </a:gsLst>
            <a:lin ang="0" scaled="1"/>
          </a:gradFill>
          <a:ln w="0">
            <a:noFill/>
          </a:ln>
        </p:spPr>
        <p:txBody>
          <a:bodyPr vert="horz" lIns="91440" tIns="45720" rIns="91440" bIns="45720" rtlCol="0" anchor="ctr">
            <a:normAutofit/>
          </a:bodyPr>
          <a:lstStyle>
            <a:lvl1pPr algn="l" defTabSz="514350" rtl="0" eaLnBrk="1" latinLnBrk="0" hangingPunct="1">
              <a:lnSpc>
                <a:spcPct val="90000"/>
              </a:lnSpc>
              <a:spcBef>
                <a:spcPct val="0"/>
              </a:spcBef>
              <a:buNone/>
              <a:defRPr lang="en-US" sz="2475" kern="1200" dirty="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ĐẦU CÁP 3M - MÔ TẢ</a:t>
            </a:r>
          </a:p>
        </p:txBody>
      </p:sp>
      <p:pic>
        <p:nvPicPr>
          <p:cNvPr id="11" name="Picture 10">
            <a:extLst>
              <a:ext uri="{FF2B5EF4-FFF2-40B4-BE49-F238E27FC236}">
                <a16:creationId xmlns:a16="http://schemas.microsoft.com/office/drawing/2014/main" id="{00DE98E8-D563-44CE-BEE4-CA3C07D538D0}"/>
              </a:ext>
            </a:extLst>
          </p:cNvPr>
          <p:cNvPicPr>
            <a:picLocks noChangeAspect="1"/>
          </p:cNvPicPr>
          <p:nvPr/>
        </p:nvPicPr>
        <p:blipFill>
          <a:blip r:embed="rId3"/>
          <a:stretch>
            <a:fillRect/>
          </a:stretch>
        </p:blipFill>
        <p:spPr>
          <a:xfrm>
            <a:off x="0" y="0"/>
            <a:ext cx="1219200" cy="810567"/>
          </a:xfrm>
          <a:prstGeom prst="rect">
            <a:avLst/>
          </a:prstGeom>
        </p:spPr>
      </p:pic>
    </p:spTree>
    <p:extLst>
      <p:ext uri="{BB962C8B-B14F-4D97-AF65-F5344CB8AC3E}">
        <p14:creationId xmlns:p14="http://schemas.microsoft.com/office/powerpoint/2010/main" val="511810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9131</TotalTime>
  <Words>46607</Words>
  <Application>Microsoft Office PowerPoint</Application>
  <PresentationFormat>Custom</PresentationFormat>
  <Paragraphs>2579</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TruongAn</dc:creator>
  <cp:lastModifiedBy>ADMIN</cp:lastModifiedBy>
  <cp:revision>2177</cp:revision>
  <cp:lastPrinted>2025-04-11T08:31:44Z</cp:lastPrinted>
  <dcterms:created xsi:type="dcterms:W3CDTF">2006-08-16T00:00:00Z</dcterms:created>
  <dcterms:modified xsi:type="dcterms:W3CDTF">2025-04-17T09:44:11Z</dcterms:modified>
</cp:coreProperties>
</file>